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510" r:id="rId2"/>
    <p:sldId id="401" r:id="rId3"/>
    <p:sldId id="282" r:id="rId4"/>
    <p:sldId id="657" r:id="rId5"/>
    <p:sldId id="675" r:id="rId6"/>
    <p:sldId id="615" r:id="rId7"/>
    <p:sldId id="676" r:id="rId8"/>
    <p:sldId id="672" r:id="rId9"/>
    <p:sldId id="507" r:id="rId10"/>
    <p:sldId id="677" r:id="rId11"/>
    <p:sldId id="472" r:id="rId12"/>
    <p:sldId id="682" r:id="rId13"/>
    <p:sldId id="478" r:id="rId14"/>
    <p:sldId id="452" r:id="rId15"/>
    <p:sldId id="658" r:id="rId16"/>
    <p:sldId id="681" r:id="rId17"/>
    <p:sldId id="679" r:id="rId18"/>
    <p:sldId id="678" r:id="rId19"/>
    <p:sldId id="680" r:id="rId20"/>
    <p:sldId id="512" r:id="rId21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-04" initials="I" lastIdx="1" clrIdx="0">
    <p:extLst>
      <p:ext uri="{19B8F6BF-5375-455C-9EA6-DF929625EA0E}">
        <p15:presenceInfo xmlns:p15="http://schemas.microsoft.com/office/powerpoint/2012/main" userId="ING-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6994\Desktop\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6994\Desktop\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CL" sz="1400" b="1">
                <a:solidFill>
                  <a:srgbClr val="002060"/>
                </a:solidFill>
              </a:rPr>
              <a:t>Boleta cliente industrial (AT4.3) - Santiago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06-4678-BD55-5355FD2B25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06-4678-BD55-5355FD2B25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06-4678-BD55-5355FD2B25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06-4678-BD55-5355FD2B25EA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06-4678-BD55-5355FD2B25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06-4678-BD55-5355FD2B25E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6-4678-BD55-5355FD2B25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06-4678-BD55-5355FD2B2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Hoja2!$C$6:$H$6</c:f>
              <c:strCache>
                <c:ptCount val="6"/>
                <c:pt idx="0">
                  <c:v>CF</c:v>
                </c:pt>
                <c:pt idx="1">
                  <c:v>CTx</c:v>
                </c:pt>
                <c:pt idx="2">
                  <c:v>CSP</c:v>
                </c:pt>
                <c:pt idx="3">
                  <c:v>CE</c:v>
                </c:pt>
                <c:pt idx="4">
                  <c:v>CP</c:v>
                </c:pt>
                <c:pt idx="5">
                  <c:v>VAD</c:v>
                </c:pt>
              </c:strCache>
            </c:strRef>
          </c:cat>
          <c:val>
            <c:numRef>
              <c:f>Hoja2!$C$7:$H$7</c:f>
              <c:numCache>
                <c:formatCode>_("$"* #,##0_);_("$"* \(#,##0\);_("$"* "-"_);_(@_)</c:formatCode>
                <c:ptCount val="6"/>
                <c:pt idx="0">
                  <c:v>0</c:v>
                </c:pt>
                <c:pt idx="1">
                  <c:v>528907.79999999993</c:v>
                </c:pt>
                <c:pt idx="2">
                  <c:v>0</c:v>
                </c:pt>
                <c:pt idx="3">
                  <c:v>3217522.4499999997</c:v>
                </c:pt>
                <c:pt idx="4">
                  <c:v>396680.85</c:v>
                </c:pt>
                <c:pt idx="5">
                  <c:v>264453.89999999997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06-4678-BD55-5355FD2B25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CL" sz="1400" b="1">
                <a:solidFill>
                  <a:srgbClr val="002060"/>
                </a:solidFill>
              </a:rPr>
              <a:t>Boleta cliente residencial (BT1) - Santiago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87-466D-8DA6-234755130CC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87-466D-8DA6-234755130CC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87-466D-8DA6-234755130C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87-466D-8DA6-234755130CC3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87-466D-8DA6-234755130CC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87-466D-8DA6-234755130CC3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87-466D-8DA6-234755130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Hoja2!$J$6:$O$6</c:f>
              <c:strCache>
                <c:ptCount val="6"/>
                <c:pt idx="0">
                  <c:v>CF</c:v>
                </c:pt>
                <c:pt idx="1">
                  <c:v>CTx</c:v>
                </c:pt>
                <c:pt idx="2">
                  <c:v>CSP</c:v>
                </c:pt>
                <c:pt idx="3">
                  <c:v>CE</c:v>
                </c:pt>
                <c:pt idx="4">
                  <c:v>CP</c:v>
                </c:pt>
                <c:pt idx="5">
                  <c:v>VAD</c:v>
                </c:pt>
              </c:strCache>
            </c:strRef>
          </c:cat>
          <c:val>
            <c:numRef>
              <c:f>Hoja2!$J$7:$O$7</c:f>
              <c:numCache>
                <c:formatCode>General</c:formatCode>
                <c:ptCount val="6"/>
                <c:pt idx="0">
                  <c:v>665.04</c:v>
                </c:pt>
                <c:pt idx="1">
                  <c:v>2216.8000000000002</c:v>
                </c:pt>
                <c:pt idx="2">
                  <c:v>70.56</c:v>
                </c:pt>
                <c:pt idx="3">
                  <c:v>13744.16</c:v>
                </c:pt>
                <c:pt idx="4">
                  <c:v>2660.16</c:v>
                </c:pt>
                <c:pt idx="5">
                  <c:v>2881.84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87-466D-8DA6-234755130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146" cy="461489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654" y="0"/>
            <a:ext cx="3037146" cy="461489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r">
              <a:defRPr sz="1200"/>
            </a:lvl1pPr>
          </a:lstStyle>
          <a:p>
            <a:fld id="{EE4ABCDB-4467-40B7-A2F8-784C6E753CFE}" type="datetimeFigureOut">
              <a:rPr lang="es-CL" smtClean="0"/>
              <a:pPr/>
              <a:t>25-09-2019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773011"/>
            <a:ext cx="3037146" cy="461489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654" y="8773011"/>
            <a:ext cx="3037146" cy="461489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r">
              <a:defRPr sz="1200"/>
            </a:lvl1pPr>
          </a:lstStyle>
          <a:p>
            <a:fld id="{557BD54D-2A57-439D-A143-E12B7C4E04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925" tIns="46463" rIns="92925" bIns="46463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3408"/>
          </a:xfrm>
          <a:prstGeom prst="rect">
            <a:avLst/>
          </a:prstGeom>
        </p:spPr>
        <p:txBody>
          <a:bodyPr vert="horz" lIns="92925" tIns="46463" rIns="92925" bIns="46463" rtlCol="0"/>
          <a:lstStyle>
            <a:lvl1pPr algn="r">
              <a:defRPr sz="1200"/>
            </a:lvl1pPr>
          </a:lstStyle>
          <a:p>
            <a:fld id="{93735DEF-AB28-403B-94A9-2B2FC8B74200}" type="datetimeFigureOut">
              <a:rPr lang="es-CL" smtClean="0"/>
              <a:pPr/>
              <a:t>25-09-2019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5" tIns="46463" rIns="92925" bIns="46463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2925" tIns="46463" rIns="92925" bIns="46463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925" tIns="46463" rIns="92925" bIns="46463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3407"/>
          </a:xfrm>
          <a:prstGeom prst="rect">
            <a:avLst/>
          </a:prstGeom>
        </p:spPr>
        <p:txBody>
          <a:bodyPr vert="horz" lIns="92925" tIns="46463" rIns="92925" bIns="46463" rtlCol="0" anchor="b"/>
          <a:lstStyle>
            <a:lvl1pPr algn="r">
              <a:defRPr sz="1200"/>
            </a:lvl1pPr>
          </a:lstStyle>
          <a:p>
            <a:fld id="{0580397E-B2E0-4CCA-9375-0C422149937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274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397E-B2E0-4CCA-9375-0C422149937F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18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397E-B2E0-4CCA-9375-0C422149937F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90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algesta_transparente.png">
            <a:extLst>
              <a:ext uri="{FF2B5EF4-FFF2-40B4-BE49-F238E27FC236}">
                <a16:creationId xmlns:a16="http://schemas.microsoft.com/office/drawing/2014/main" id="{08471ADC-BF10-4361-A977-8E69F1D3A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3" y="753979"/>
            <a:ext cx="5710170" cy="23425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4FAFD9-1C83-4D7B-B220-0632DDA1E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441" y="4008239"/>
            <a:ext cx="8045115" cy="1325563"/>
          </a:xfrm>
          <a:prstGeom prst="rect">
            <a:avLst/>
          </a:prstGeom>
        </p:spPr>
        <p:txBody>
          <a:bodyPr anchor="ctr"/>
          <a:lstStyle>
            <a:lvl1pPr algn="ctr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&lt; Título de la presentación &gt;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AFB465-364A-4239-AEE8-7FCC89C07CA8}"/>
              </a:ext>
            </a:extLst>
          </p:cNvPr>
          <p:cNvSpPr txBox="1"/>
          <p:nvPr/>
        </p:nvSpPr>
        <p:spPr>
          <a:xfrm>
            <a:off x="183683" y="6053171"/>
            <a:ext cx="21745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sz="1200" i="0" dirty="0">
                <a:solidFill>
                  <a:srgbClr val="38509E"/>
                </a:solidFill>
                <a:effectLst/>
              </a:rPr>
              <a:t>Alonso de Córdova 5900 </a:t>
            </a:r>
            <a:r>
              <a:rPr lang="es-CL" sz="1200" i="0" dirty="0" err="1">
                <a:solidFill>
                  <a:srgbClr val="38509E"/>
                </a:solidFill>
                <a:effectLst/>
              </a:rPr>
              <a:t>of</a:t>
            </a:r>
            <a:r>
              <a:rPr lang="es-CL" sz="1200" i="0" dirty="0">
                <a:solidFill>
                  <a:srgbClr val="38509E"/>
                </a:solidFill>
                <a:effectLst/>
              </a:rPr>
              <a:t> 402 tel. +56 22 224 9704 valgesta@valgesta.com</a:t>
            </a:r>
          </a:p>
        </p:txBody>
      </p:sp>
      <p:sp>
        <p:nvSpPr>
          <p:cNvPr id="6" name="Marcador de texto 9">
            <a:extLst>
              <a:ext uri="{FF2B5EF4-FFF2-40B4-BE49-F238E27FC236}">
                <a16:creationId xmlns:a16="http://schemas.microsoft.com/office/drawing/2014/main" id="{051EB503-3B88-48EF-A83E-F1945B23EA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2904" y="6010057"/>
            <a:ext cx="3141663" cy="64611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rgbClr val="3A44A1"/>
                </a:solidFill>
              </a:defRPr>
            </a:lvl1pPr>
          </a:lstStyle>
          <a:p>
            <a:pPr lvl="0"/>
            <a:r>
              <a:rPr lang="es-ES" dirty="0"/>
              <a:t>&lt; Fecha &gt;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095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&amp; Logo clien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algesta_transparente.png">
            <a:extLst>
              <a:ext uri="{FF2B5EF4-FFF2-40B4-BE49-F238E27FC236}">
                <a16:creationId xmlns:a16="http://schemas.microsoft.com/office/drawing/2014/main" id="{08471ADC-BF10-4361-A977-8E69F1D3A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36" y="1011238"/>
            <a:ext cx="4235120" cy="17374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4FAFD9-1C83-4D7B-B220-0632DDA1E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3441" y="4008239"/>
            <a:ext cx="8045115" cy="1325563"/>
          </a:xfrm>
          <a:prstGeom prst="rect">
            <a:avLst/>
          </a:prstGeom>
        </p:spPr>
        <p:txBody>
          <a:bodyPr anchor="ctr"/>
          <a:lstStyle>
            <a:lvl1pPr algn="ctr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&lt; Título de la presentación &gt;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AFB465-364A-4239-AEE8-7FCC89C07CA8}"/>
              </a:ext>
            </a:extLst>
          </p:cNvPr>
          <p:cNvSpPr txBox="1"/>
          <p:nvPr/>
        </p:nvSpPr>
        <p:spPr>
          <a:xfrm>
            <a:off x="183683" y="6053171"/>
            <a:ext cx="21745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sz="1200" i="0" dirty="0">
                <a:solidFill>
                  <a:srgbClr val="38509E"/>
                </a:solidFill>
                <a:effectLst/>
              </a:rPr>
              <a:t>Alonso de Córdova 5900 </a:t>
            </a:r>
            <a:r>
              <a:rPr lang="es-CL" sz="1200" i="0" dirty="0" err="1">
                <a:solidFill>
                  <a:srgbClr val="38509E"/>
                </a:solidFill>
                <a:effectLst/>
              </a:rPr>
              <a:t>of</a:t>
            </a:r>
            <a:r>
              <a:rPr lang="es-CL" sz="1200" i="0" dirty="0">
                <a:solidFill>
                  <a:srgbClr val="38509E"/>
                </a:solidFill>
                <a:effectLst/>
              </a:rPr>
              <a:t> 402 tel. +56 22 224 9704 valgesta@valgesta.com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E0CA593-1A2C-423E-A7EF-24A61A9DF0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01852" y="1011239"/>
            <a:ext cx="3850105" cy="17374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CL" dirty="0"/>
              <a:t>Logo cliente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2CD0594-BB18-4EA9-8F7B-53BD4FF6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2904" y="6010057"/>
            <a:ext cx="3141663" cy="64611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rgbClr val="3A44A1"/>
                </a:solidFill>
              </a:defRPr>
            </a:lvl1pPr>
          </a:lstStyle>
          <a:p>
            <a:pPr lvl="0"/>
            <a:r>
              <a:rPr lang="es-ES" dirty="0"/>
              <a:t>&lt; Fecha &gt;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48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algesta_transparente.png">
            <a:extLst>
              <a:ext uri="{FF2B5EF4-FFF2-40B4-BE49-F238E27FC236}">
                <a16:creationId xmlns:a16="http://schemas.microsoft.com/office/drawing/2014/main" id="{08471ADC-BF10-4361-A977-8E69F1D3A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1" y="2569504"/>
            <a:ext cx="4190205" cy="17189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4FAFD9-1C83-4D7B-B220-0632DDA1E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1962" y="2962933"/>
            <a:ext cx="3789872" cy="1325563"/>
          </a:xfrm>
          <a:prstGeom prst="rect">
            <a:avLst/>
          </a:prstGeom>
        </p:spPr>
        <p:txBody>
          <a:bodyPr anchor="b"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&lt; Título de la presentación &gt;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AFB465-364A-4239-AEE8-7FCC89C07CA8}"/>
              </a:ext>
            </a:extLst>
          </p:cNvPr>
          <p:cNvSpPr txBox="1"/>
          <p:nvPr/>
        </p:nvSpPr>
        <p:spPr>
          <a:xfrm>
            <a:off x="167640" y="6443841"/>
            <a:ext cx="5486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sz="1200" i="0" dirty="0">
                <a:solidFill>
                  <a:srgbClr val="38509E"/>
                </a:solidFill>
                <a:effectLst/>
              </a:rPr>
              <a:t>Alonso de Córdova 5900 </a:t>
            </a:r>
            <a:r>
              <a:rPr lang="es-CL" sz="1200" i="0" dirty="0" err="1">
                <a:solidFill>
                  <a:srgbClr val="38509E"/>
                </a:solidFill>
                <a:effectLst/>
              </a:rPr>
              <a:t>of</a:t>
            </a:r>
            <a:r>
              <a:rPr lang="es-CL" sz="1200" i="0" dirty="0">
                <a:solidFill>
                  <a:srgbClr val="38509E"/>
                </a:solidFill>
                <a:effectLst/>
              </a:rPr>
              <a:t> 402, tel. +56 22 224 9704 valgesta@valgesta.com</a:t>
            </a:r>
          </a:p>
        </p:txBody>
      </p:sp>
    </p:spTree>
    <p:extLst>
      <p:ext uri="{BB962C8B-B14F-4D97-AF65-F5344CB8AC3E}">
        <p14:creationId xmlns:p14="http://schemas.microsoft.com/office/powerpoint/2010/main" val="192265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Título Izquier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Valgesta_transparente.png">
            <a:extLst>
              <a:ext uri="{FF2B5EF4-FFF2-40B4-BE49-F238E27FC236}">
                <a16:creationId xmlns:a16="http://schemas.microsoft.com/office/drawing/2014/main" id="{F208ED66-B138-463C-A88E-28575C40C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81" y="136879"/>
            <a:ext cx="2628720" cy="107840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14FACC5-E459-425C-8461-B2BB91933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2" y="136775"/>
            <a:ext cx="8722375" cy="10144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38509E"/>
                </a:solidFill>
              </a:defRPr>
            </a:lvl1pPr>
          </a:lstStyle>
          <a:p>
            <a:r>
              <a:rPr lang="es-ES" dirty="0"/>
              <a:t>&lt; Título &gt;</a:t>
            </a:r>
            <a:endParaRPr lang="es-CL" dirty="0"/>
          </a:p>
        </p:txBody>
      </p:sp>
      <p:sp>
        <p:nvSpPr>
          <p:cNvPr id="15" name="Marcador de número de diapositiva 3">
            <a:extLst>
              <a:ext uri="{FF2B5EF4-FFF2-40B4-BE49-F238E27FC236}">
                <a16:creationId xmlns:a16="http://schemas.microsoft.com/office/drawing/2014/main" id="{3F9EE438-6C4E-442E-BF45-1C7E470E0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73789" y="6686692"/>
            <a:ext cx="718211" cy="176072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FCEDD5C-E748-4F05-9755-4293DD0FF0B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96D193BE-EB2B-460C-B3BC-917927834F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052" y="1609725"/>
            <a:ext cx="11318827" cy="4613654"/>
          </a:xfrm>
          <a:prstGeom prst="rect">
            <a:avLst/>
          </a:prstGeom>
        </p:spPr>
        <p:txBody>
          <a:bodyPr/>
          <a:lstStyle>
            <a:lvl1pPr marL="261938" indent="-261938">
              <a:lnSpc>
                <a:spcPct val="114000"/>
              </a:lnSpc>
              <a:buFontTx/>
              <a:buBlip>
                <a:blip r:embed="rId4"/>
              </a:buBlip>
              <a:defRPr>
                <a:solidFill>
                  <a:srgbClr val="38509E"/>
                </a:solidFill>
              </a:defRPr>
            </a:lvl1pPr>
            <a:lvl2pPr marL="715963" indent="-350838">
              <a:lnSpc>
                <a:spcPct val="114000"/>
              </a:lnSpc>
              <a:buSzPct val="85000"/>
              <a:buFontTx/>
              <a:buBlip>
                <a:blip r:embed="rId5"/>
              </a:buBlip>
              <a:defRPr>
                <a:solidFill>
                  <a:srgbClr val="38509E"/>
                </a:solidFill>
              </a:defRPr>
            </a:lvl2pPr>
            <a:lvl3pPr marL="990600" indent="-304800">
              <a:lnSpc>
                <a:spcPct val="114000"/>
              </a:lnSpc>
              <a:buSzPct val="60000"/>
              <a:buFont typeface="Wingdings" panose="05000000000000000000" pitchFamily="2" charset="2"/>
              <a:buChar char="q"/>
              <a:defRPr>
                <a:solidFill>
                  <a:srgbClr val="38509E"/>
                </a:solidFill>
              </a:defRPr>
            </a:lvl3pPr>
            <a:lvl4pPr marL="1249363" indent="-258763">
              <a:lnSpc>
                <a:spcPct val="114000"/>
              </a:lnSpc>
              <a:buFont typeface="Wingdings" panose="05000000000000000000" pitchFamily="2" charset="2"/>
              <a:buChar char="§"/>
              <a:defRPr>
                <a:solidFill>
                  <a:srgbClr val="38509E"/>
                </a:solidFill>
              </a:defRPr>
            </a:lvl4pPr>
            <a:lvl5pPr>
              <a:lnSpc>
                <a:spcPct val="114000"/>
              </a:lnSpc>
              <a:defRPr sz="1200">
                <a:solidFill>
                  <a:srgbClr val="38509E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68972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Título Derech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B82EAC5-C334-4A63-BAAE-CDF9EAFD41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052" y="1609725"/>
            <a:ext cx="11318827" cy="4613654"/>
          </a:xfrm>
          <a:prstGeom prst="rect">
            <a:avLst/>
          </a:prstGeom>
        </p:spPr>
        <p:txBody>
          <a:bodyPr/>
          <a:lstStyle>
            <a:lvl1pPr marL="261938" indent="-261938">
              <a:lnSpc>
                <a:spcPct val="114000"/>
              </a:lnSpc>
              <a:buFontTx/>
              <a:buBlip>
                <a:blip r:embed="rId3"/>
              </a:buBlip>
              <a:defRPr>
                <a:solidFill>
                  <a:srgbClr val="38509E"/>
                </a:solidFill>
              </a:defRPr>
            </a:lvl1pPr>
            <a:lvl2pPr marL="715963" indent="-350838">
              <a:lnSpc>
                <a:spcPct val="114000"/>
              </a:lnSpc>
              <a:buSzPct val="85000"/>
              <a:buFontTx/>
              <a:buBlip>
                <a:blip r:embed="rId4"/>
              </a:buBlip>
              <a:defRPr>
                <a:solidFill>
                  <a:srgbClr val="38509E"/>
                </a:solidFill>
              </a:defRPr>
            </a:lvl2pPr>
            <a:lvl3pPr marL="990600" indent="-304800">
              <a:lnSpc>
                <a:spcPct val="114000"/>
              </a:lnSpc>
              <a:buSzPct val="60000"/>
              <a:buFont typeface="Wingdings" panose="05000000000000000000" pitchFamily="2" charset="2"/>
              <a:buChar char="q"/>
              <a:defRPr>
                <a:solidFill>
                  <a:srgbClr val="38509E"/>
                </a:solidFill>
              </a:defRPr>
            </a:lvl3pPr>
            <a:lvl4pPr marL="1249363" indent="-258763">
              <a:lnSpc>
                <a:spcPct val="114000"/>
              </a:lnSpc>
              <a:buFont typeface="Wingdings" panose="05000000000000000000" pitchFamily="2" charset="2"/>
              <a:buChar char="§"/>
              <a:defRPr>
                <a:solidFill>
                  <a:srgbClr val="38509E"/>
                </a:solidFill>
              </a:defRPr>
            </a:lvl4pPr>
            <a:lvl5pPr>
              <a:lnSpc>
                <a:spcPct val="114000"/>
              </a:lnSpc>
              <a:defRPr sz="1200">
                <a:solidFill>
                  <a:srgbClr val="38509E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14FACC5-E459-425C-8461-B2BB91933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8915" y="136775"/>
            <a:ext cx="8722375" cy="1014401"/>
          </a:xfrm>
          <a:prstGeom prst="rect">
            <a:avLst/>
          </a:prstGeom>
        </p:spPr>
        <p:txBody>
          <a:bodyPr anchor="b"/>
          <a:lstStyle>
            <a:lvl1pPr algn="r">
              <a:defRPr sz="3600" b="1">
                <a:solidFill>
                  <a:srgbClr val="38509E"/>
                </a:solidFill>
              </a:defRPr>
            </a:lvl1pPr>
          </a:lstStyle>
          <a:p>
            <a:r>
              <a:rPr lang="es-ES" dirty="0"/>
              <a:t>&lt; Título &gt;</a:t>
            </a:r>
            <a:endParaRPr lang="es-CL" dirty="0"/>
          </a:p>
        </p:txBody>
      </p:sp>
      <p:pic>
        <p:nvPicPr>
          <p:cNvPr id="6" name="Imagen 5" descr="Valgesta_transparente.png">
            <a:extLst>
              <a:ext uri="{FF2B5EF4-FFF2-40B4-BE49-F238E27FC236}">
                <a16:creationId xmlns:a16="http://schemas.microsoft.com/office/drawing/2014/main" id="{23772FF8-11DD-4868-A39C-FFD5ABB3A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6" y="136879"/>
            <a:ext cx="2628720" cy="1078407"/>
          </a:xfrm>
          <a:prstGeom prst="rect">
            <a:avLst/>
          </a:prstGeom>
        </p:spPr>
      </p:pic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995837D3-D5BA-4AED-850A-A804D41FC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73789" y="6686692"/>
            <a:ext cx="718211" cy="176072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3B53A0"/>
                </a:solidFill>
              </a:defRPr>
            </a:lvl1pPr>
          </a:lstStyle>
          <a:p>
            <a:fld id="{6FCEDD5C-E748-4F05-9755-4293DD0FF0B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34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56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3152D9-8273-4084-A64D-A3FEE9E1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4109344"/>
            <a:ext cx="10156537" cy="1325563"/>
          </a:xfrm>
        </p:spPr>
        <p:txBody>
          <a:bodyPr/>
          <a:lstStyle/>
          <a:p>
            <a:r>
              <a:rPr lang="es-CL" dirty="0"/>
              <a:t>Ley Corta de Distribución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A90FF7B-9AC7-4664-8F80-95F8266ECC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9844" y="5924857"/>
            <a:ext cx="3614724" cy="646112"/>
          </a:xfrm>
        </p:spPr>
        <p:txBody>
          <a:bodyPr/>
          <a:lstStyle/>
          <a:p>
            <a:r>
              <a:rPr lang="es-CL" dirty="0"/>
              <a:t>Ramón Galaz A.</a:t>
            </a:r>
          </a:p>
          <a:p>
            <a:r>
              <a:rPr lang="es-CL" dirty="0"/>
              <a:t>Director</a:t>
            </a:r>
          </a:p>
        </p:txBody>
      </p:sp>
      <p:pic>
        <p:nvPicPr>
          <p:cNvPr id="1026" name="Picture 2" descr="Resultado de imagen para senado chile logo">
            <a:extLst>
              <a:ext uri="{FF2B5EF4-FFF2-40B4-BE49-F238E27FC236}">
                <a16:creationId xmlns:a16="http://schemas.microsoft.com/office/drawing/2014/main" id="{0896198B-B1C4-4760-AE41-A649292E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37" y="96426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426D44-60E3-443E-A763-74C5102E5E02}"/>
              </a:ext>
            </a:extLst>
          </p:cNvPr>
          <p:cNvSpPr txBox="1"/>
          <p:nvPr/>
        </p:nvSpPr>
        <p:spPr>
          <a:xfrm>
            <a:off x="7827349" y="2956789"/>
            <a:ext cx="3350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rgbClr val="38509E"/>
                </a:solidFill>
              </a:rPr>
              <a:t>Comisión de Minería y Energía</a:t>
            </a:r>
            <a:endParaRPr lang="en-US" sz="2000" dirty="0">
              <a:solidFill>
                <a:srgbClr val="38509E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551F35-8BC2-4543-8196-300D17A2BF14}"/>
              </a:ext>
            </a:extLst>
          </p:cNvPr>
          <p:cNvSpPr/>
          <p:nvPr/>
        </p:nvSpPr>
        <p:spPr>
          <a:xfrm>
            <a:off x="5200178" y="6386303"/>
            <a:ext cx="17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tx2"/>
                </a:solidFill>
              </a:rPr>
              <a:t>Septiembre 2019</a:t>
            </a:r>
          </a:p>
        </p:txBody>
      </p:sp>
    </p:spTree>
    <p:extLst>
      <p:ext uri="{BB962C8B-B14F-4D97-AF65-F5344CB8AC3E}">
        <p14:creationId xmlns:p14="http://schemas.microsoft.com/office/powerpoint/2010/main" val="185524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773E9AE-01A2-468E-AEA7-40F5D6882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/>
              <a:pPr/>
              <a:t>10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8429FB4-F15E-4912-BCEC-452B8442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722375" cy="1014401"/>
          </a:xfrm>
        </p:spPr>
        <p:txBody>
          <a:bodyPr/>
          <a:lstStyle/>
          <a:p>
            <a:r>
              <a:rPr lang="es-CL"/>
              <a:t>Ley Corta</a:t>
            </a:r>
            <a:br>
              <a:rPr lang="es-CL"/>
            </a:br>
            <a:r>
              <a:rPr lang="es-CL" sz="3200"/>
              <a:t>¿Cómo se hace cargo de los desafíos?</a:t>
            </a:r>
            <a:endParaRPr lang="es-CL" b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18C8459-6A5E-4693-B192-3949D98412BF}"/>
              </a:ext>
            </a:extLst>
          </p:cNvPr>
          <p:cNvSpPr/>
          <p:nvPr/>
        </p:nvSpPr>
        <p:spPr>
          <a:xfrm>
            <a:off x="745724" y="3160449"/>
            <a:ext cx="3302493" cy="1109709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8509E"/>
                </a:solidFill>
              </a:rPr>
              <a:t>Ley Corta de Distribución</a:t>
            </a:r>
            <a:endParaRPr lang="en-US" sz="2800" b="1" dirty="0">
              <a:solidFill>
                <a:srgbClr val="38509E"/>
              </a:solidFill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4034ACC2-3D3B-42E4-AB90-CACECB8F9C5A}"/>
              </a:ext>
            </a:extLst>
          </p:cNvPr>
          <p:cNvSpPr/>
          <p:nvPr/>
        </p:nvSpPr>
        <p:spPr>
          <a:xfrm rot="19896296">
            <a:off x="4233308" y="2612382"/>
            <a:ext cx="1329031" cy="487230"/>
          </a:xfrm>
          <a:prstGeom prst="rightArrow">
            <a:avLst>
              <a:gd name="adj1" fmla="val 50000"/>
              <a:gd name="adj2" fmla="val 94003"/>
            </a:avLst>
          </a:prstGeom>
          <a:solidFill>
            <a:schemeClr val="bg1"/>
          </a:soli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70B36536-4E9C-4576-B9A9-92006F3DF814}"/>
              </a:ext>
            </a:extLst>
          </p:cNvPr>
          <p:cNvSpPr/>
          <p:nvPr/>
        </p:nvSpPr>
        <p:spPr>
          <a:xfrm rot="1362540">
            <a:off x="4239937" y="4281944"/>
            <a:ext cx="1329031" cy="487230"/>
          </a:xfrm>
          <a:prstGeom prst="rightArrow">
            <a:avLst>
              <a:gd name="adj1" fmla="val 50000"/>
              <a:gd name="adj2" fmla="val 94003"/>
            </a:avLst>
          </a:prstGeom>
          <a:solidFill>
            <a:schemeClr val="bg1"/>
          </a:soli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C3BE16B-DBDA-4EA5-B304-D1E338F3AB9E}"/>
              </a:ext>
            </a:extLst>
          </p:cNvPr>
          <p:cNvSpPr/>
          <p:nvPr/>
        </p:nvSpPr>
        <p:spPr>
          <a:xfrm>
            <a:off x="5819236" y="1910747"/>
            <a:ext cx="4190260" cy="7368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4">
                    <a:lumMod val="50000"/>
                  </a:schemeClr>
                </a:solidFill>
              </a:rPr>
              <a:t>Reducir cuentas de luz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4967539-683A-46BB-A67F-9AF9E4733A91}"/>
              </a:ext>
            </a:extLst>
          </p:cNvPr>
          <p:cNvSpPr/>
          <p:nvPr/>
        </p:nvSpPr>
        <p:spPr>
          <a:xfrm>
            <a:off x="5819236" y="4644213"/>
            <a:ext cx="4190260" cy="736846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Mejorar</a:t>
            </a:r>
            <a:r>
              <a:rPr lang="en-US" sz="2400" b="1" dirty="0">
                <a:solidFill>
                  <a:srgbClr val="C00000"/>
                </a:solidFill>
              </a:rPr>
              <a:t> la </a:t>
            </a:r>
            <a:r>
              <a:rPr lang="en-US" sz="2400" b="1" dirty="0" err="1">
                <a:solidFill>
                  <a:srgbClr val="C00000"/>
                </a:solidFill>
              </a:rPr>
              <a:t>seguridad</a:t>
            </a:r>
            <a:r>
              <a:rPr lang="en-US" sz="2400" b="1" dirty="0">
                <a:solidFill>
                  <a:srgbClr val="C00000"/>
                </a:solidFill>
              </a:rPr>
              <a:t> y </a:t>
            </a:r>
            <a:r>
              <a:rPr lang="en-US" sz="2400" b="1" dirty="0" err="1">
                <a:solidFill>
                  <a:srgbClr val="C00000"/>
                </a:solidFill>
              </a:rPr>
              <a:t>calidad</a:t>
            </a:r>
            <a:r>
              <a:rPr lang="en-US" sz="2400" b="1" dirty="0">
                <a:solidFill>
                  <a:srgbClr val="C00000"/>
                </a:solidFill>
              </a:rPr>
              <a:t> del </a:t>
            </a:r>
            <a:r>
              <a:rPr lang="en-US" sz="2400" b="1" dirty="0" err="1">
                <a:solidFill>
                  <a:srgbClr val="C00000"/>
                </a:solidFill>
              </a:rPr>
              <a:t>servicio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DCDCC34-FCC2-4647-A718-0A6B8A8B66E9}"/>
              </a:ext>
            </a:extLst>
          </p:cNvPr>
          <p:cNvSpPr txBox="1"/>
          <p:nvPr/>
        </p:nvSpPr>
        <p:spPr>
          <a:xfrm rot="19821371">
            <a:off x="3981682" y="2391505"/>
            <a:ext cx="140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chemeClr val="accent6"/>
                </a:solidFill>
              </a:rPr>
              <a:t>Si lo aborda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7C769E-9A81-48C1-94A1-AEACDE876BF0}"/>
              </a:ext>
            </a:extLst>
          </p:cNvPr>
          <p:cNvSpPr txBox="1"/>
          <p:nvPr/>
        </p:nvSpPr>
        <p:spPr>
          <a:xfrm>
            <a:off x="7201053" y="2760339"/>
            <a:ext cx="211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060"/>
                </a:solidFill>
              </a:rPr>
              <a:t>¿es efectiva?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C90B027-5FF1-411D-BDC2-9C39A8BA7C04}"/>
              </a:ext>
            </a:extLst>
          </p:cNvPr>
          <p:cNvSpPr txBox="1"/>
          <p:nvPr/>
        </p:nvSpPr>
        <p:spPr>
          <a:xfrm rot="1405686">
            <a:off x="4299669" y="3956635"/>
            <a:ext cx="140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No lo aborda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773E9AE-01A2-468E-AEA7-40F5D6882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/>
              <a:pPr/>
              <a:t>11</a:t>
            </a:fld>
            <a:endParaRPr lang="es-CL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869D868-A3A0-44B8-AA25-CF5998B8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722375" cy="1014401"/>
          </a:xfrm>
        </p:spPr>
        <p:txBody>
          <a:bodyPr/>
          <a:lstStyle/>
          <a:p>
            <a:r>
              <a:rPr lang="es-CL"/>
              <a:t>Reducción de cuentas</a:t>
            </a:r>
            <a:br>
              <a:rPr lang="es-CL"/>
            </a:br>
            <a:r>
              <a:rPr lang="es-CL" sz="3200" b="0"/>
              <a:t>Composición boleta final</a:t>
            </a:r>
            <a:endParaRPr lang="es-CL" b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50AD30-947E-4CAB-A3D3-30F953CF6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752" y="1435369"/>
            <a:ext cx="11318827" cy="1014401"/>
          </a:xfrm>
        </p:spPr>
        <p:txBody>
          <a:bodyPr/>
          <a:lstStyle/>
          <a:p>
            <a:r>
              <a:rPr lang="es-MX" sz="2400" dirty="0"/>
              <a:t>Actualmente, las tarifas eléctricas aplicables a clientes regulados pueden desagregarse en seis cargos principales</a:t>
            </a:r>
            <a:r>
              <a:rPr lang="es-ES" sz="2400" dirty="0"/>
              <a:t>: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98ADB2EB-2C43-4FF8-9C6C-48554B579327}"/>
                  </a:ext>
                </a:extLst>
              </p:cNvPr>
              <p:cNvSpPr txBox="1"/>
              <p:nvPr/>
            </p:nvSpPr>
            <p:spPr>
              <a:xfrm>
                <a:off x="1136341" y="2881787"/>
                <a:ext cx="9454719" cy="511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2000" b="1" smtClean="0">
                          <a:solidFill>
                            <a:schemeClr val="tx1"/>
                          </a:solidFill>
                        </a:rPr>
                        <m:t>Cargo</m:t>
                      </m:r>
                      <m:r>
                        <m:rPr>
                          <m:nor/>
                        </m:rPr>
                        <a:rPr lang="es-MX" sz="2000" b="1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CL" sz="2000" b="1" smtClean="0">
                          <a:solidFill>
                            <a:schemeClr val="tx1"/>
                          </a:solidFill>
                        </a:rPr>
                        <m:t>Fijo</m:t>
                      </m:r>
                      <m:r>
                        <m:rPr>
                          <m:nor/>
                        </m:rPr>
                        <a:rPr lang="es-CL" sz="2000" b="1" i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CL" sz="2000" b="1" smtClean="0">
                          <a:solidFill>
                            <a:schemeClr val="tx1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s-CL" sz="2000" b="1" i="0" smtClean="0">
                          <a:solidFill>
                            <a:schemeClr val="tx1"/>
                          </a:solidFill>
                        </a:rPr>
                        <m:t>  </m:t>
                      </m:r>
                      <m:eqArr>
                        <m:eqArrPr>
                          <m:ctrlPr>
                            <a:rPr lang="es-C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m:rPr>
                              <m:nor/>
                            </m:rPr>
                            <a:rPr lang="es-CL" sz="2000" b="1">
                              <a:solidFill>
                                <a:schemeClr val="tx1"/>
                              </a:solidFill>
                            </a:rPr>
                            <m:t>Servicio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s-CL" sz="2000" b="1">
                              <a:solidFill>
                                <a:schemeClr val="tx1"/>
                              </a:solidFill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s-CL" sz="2000" b="1">
                              <a:solidFill>
                                <a:schemeClr val="tx1"/>
                              </a:solidFill>
                            </a:rPr>
                            <m:t>ú</m:t>
                          </m:r>
                          <m:r>
                            <m:rPr>
                              <m:nor/>
                            </m:rPr>
                            <a:rPr lang="es-CL" sz="2000" b="1">
                              <a:solidFill>
                                <a:schemeClr val="tx1"/>
                              </a:solidFill>
                            </a:rPr>
                            <m:t>blico</m:t>
                          </m:r>
                        </m:e>
                      </m:eqAr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   + 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Cargo</m:t>
                      </m:r>
                      <m:r>
                        <m:rPr>
                          <m:nor/>
                        </m:rPr>
                        <a:rPr lang="es-MX" sz="2000" b="1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MX" sz="2000" b="1">
                          <a:solidFill>
                            <a:schemeClr val="tx1"/>
                          </a:solidFill>
                        </a:rPr>
                        <m:t>de</m:t>
                      </m:r>
                      <m:r>
                        <m:rPr>
                          <m:nor/>
                        </m:rPr>
                        <a:rPr lang="es-MX" sz="2000" b="1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Energ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í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 + 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Cargo</m:t>
                      </m:r>
                      <m:r>
                        <m:rPr>
                          <m:nor/>
                        </m:rPr>
                        <a:rPr lang="es-MX" sz="2000" b="1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MX" sz="2000" b="1">
                          <a:solidFill>
                            <a:schemeClr val="tx1"/>
                          </a:solidFill>
                        </a:rPr>
                        <m:t>de</m:t>
                      </m:r>
                      <m:r>
                        <m:rPr>
                          <m:nor/>
                        </m:rPr>
                        <a:rPr lang="es-MX" sz="2000" b="1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Potencia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 +   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Transmisi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ó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 +   </m:t>
                      </m:r>
                      <m:r>
                        <m:rPr>
                          <m:nor/>
                        </m:rPr>
                        <a:rPr lang="es-CL" sz="2000" b="1">
                          <a:solidFill>
                            <a:schemeClr val="tx1"/>
                          </a:solidFill>
                        </a:rPr>
                        <m:t>VAD</m:t>
                      </m:r>
                    </m:oMath>
                  </m:oMathPara>
                </a14:m>
                <a:endParaRPr lang="es-C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98ADB2EB-2C43-4FF8-9C6C-48554B579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1" y="2881787"/>
                <a:ext cx="9454719" cy="5111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49C4035F-E49E-4EB3-B081-89B1A74F2AEC}"/>
              </a:ext>
            </a:extLst>
          </p:cNvPr>
          <p:cNvSpPr txBox="1"/>
          <p:nvPr/>
        </p:nvSpPr>
        <p:spPr>
          <a:xfrm>
            <a:off x="1788304" y="3523656"/>
            <a:ext cx="3728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050" b="1" dirty="0">
                <a:solidFill>
                  <a:srgbClr val="38509E"/>
                </a:solidFill>
              </a:rPr>
              <a:t>(1)</a:t>
            </a:r>
            <a:endParaRPr lang="es-CL" sz="1050" b="1" dirty="0">
              <a:solidFill>
                <a:srgbClr val="38509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E4D12C-D457-4C98-894A-12CABFB357CC}"/>
              </a:ext>
            </a:extLst>
          </p:cNvPr>
          <p:cNvSpPr txBox="1"/>
          <p:nvPr/>
        </p:nvSpPr>
        <p:spPr>
          <a:xfrm>
            <a:off x="2967665" y="3523656"/>
            <a:ext cx="3728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050" b="1" dirty="0">
                <a:solidFill>
                  <a:srgbClr val="38509E"/>
                </a:solidFill>
              </a:rPr>
              <a:t>(2)</a:t>
            </a:r>
            <a:endParaRPr lang="es-CL" sz="1050" b="1" dirty="0">
              <a:solidFill>
                <a:srgbClr val="38509E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4F4F411-A487-406C-8BF7-ECF56980F3F5}"/>
              </a:ext>
            </a:extLst>
          </p:cNvPr>
          <p:cNvSpPr txBox="1"/>
          <p:nvPr/>
        </p:nvSpPr>
        <p:spPr>
          <a:xfrm>
            <a:off x="4587461" y="3523656"/>
            <a:ext cx="3728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050" b="1" dirty="0">
                <a:solidFill>
                  <a:srgbClr val="38509E"/>
                </a:solidFill>
              </a:rPr>
              <a:t>(3)</a:t>
            </a:r>
            <a:endParaRPr lang="es-CL" sz="1050" b="1" dirty="0">
              <a:solidFill>
                <a:srgbClr val="38509E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E2CEA5-5D32-442A-A718-FD663A89CDB8}"/>
              </a:ext>
            </a:extLst>
          </p:cNvPr>
          <p:cNvSpPr txBox="1"/>
          <p:nvPr/>
        </p:nvSpPr>
        <p:spPr>
          <a:xfrm>
            <a:off x="6673711" y="3523656"/>
            <a:ext cx="3728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050" b="1" dirty="0">
                <a:solidFill>
                  <a:srgbClr val="38509E"/>
                </a:solidFill>
              </a:rPr>
              <a:t>(4)</a:t>
            </a:r>
            <a:endParaRPr lang="es-CL" sz="1050" b="1" dirty="0">
              <a:solidFill>
                <a:srgbClr val="38509E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BC3F756-8312-417C-B412-30E59946A24D}"/>
              </a:ext>
            </a:extLst>
          </p:cNvPr>
          <p:cNvSpPr txBox="1"/>
          <p:nvPr/>
        </p:nvSpPr>
        <p:spPr>
          <a:xfrm>
            <a:off x="8610401" y="3523656"/>
            <a:ext cx="3728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050" b="1" dirty="0">
                <a:solidFill>
                  <a:srgbClr val="38509E"/>
                </a:solidFill>
              </a:rPr>
              <a:t>(5)</a:t>
            </a:r>
            <a:endParaRPr lang="es-CL" sz="1050" b="1" dirty="0">
              <a:solidFill>
                <a:srgbClr val="38509E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D9AF5D2-9446-4482-80F6-1FD9B53E14DB}"/>
              </a:ext>
            </a:extLst>
          </p:cNvPr>
          <p:cNvSpPr txBox="1"/>
          <p:nvPr/>
        </p:nvSpPr>
        <p:spPr>
          <a:xfrm>
            <a:off x="9901627" y="3523656"/>
            <a:ext cx="3728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050" b="1" dirty="0">
                <a:solidFill>
                  <a:srgbClr val="38509E"/>
                </a:solidFill>
              </a:rPr>
              <a:t>(6)</a:t>
            </a:r>
            <a:endParaRPr lang="es-CL" sz="1050" b="1" dirty="0">
              <a:solidFill>
                <a:srgbClr val="38509E"/>
              </a:solidFill>
            </a:endParaRP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471F8965-6397-4133-A706-BA0923873DA6}"/>
              </a:ext>
            </a:extLst>
          </p:cNvPr>
          <p:cNvSpPr txBox="1">
            <a:spLocks/>
          </p:cNvSpPr>
          <p:nvPr/>
        </p:nvSpPr>
        <p:spPr>
          <a:xfrm>
            <a:off x="1387160" y="4359267"/>
            <a:ext cx="9770368" cy="2327425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85000"/>
              <a:buFontTx/>
              <a:buBlip>
                <a:blip r:embed="rId4"/>
              </a:buBlip>
              <a:defRPr sz="24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2pPr>
            <a:lvl3pPr marL="990600" indent="-3048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q"/>
              <a:defRPr sz="20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3pPr>
            <a:lvl4pPr marL="1249363" indent="-258763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CL" sz="1200" dirty="0"/>
              <a:t>Cargo fijo: Contempla los gastos de administración, facturación y atención al usuario. Es independiente del nivel de consumo. [$/cliente mes]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200" dirty="0"/>
              <a:t>Cargo por Servicio Público: Financiamiento del panel de expertos, Coordinador Eléctrico Nacional y Estudios de Franja. [$/kWh]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200" dirty="0">
                <a:solidFill>
                  <a:srgbClr val="FF0000"/>
                </a:solidFill>
              </a:rPr>
              <a:t>Compras de Energía: Cargo por las diferencias en las  compras de energía energía a nivel de distribución en baja y/o alta tensión. [$/kWh]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200" dirty="0">
                <a:solidFill>
                  <a:srgbClr val="FF0000"/>
                </a:solidFill>
              </a:rPr>
              <a:t>Compras de Potencia: Cargo por las diferencias en las  compras de potencia a nivel de distribución en baja o alta tensión. [$/kWh]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200" dirty="0"/>
              <a:t>Cargo por Transmisión: Cargo por el uso de las redes de transmisión tanto zonales como nacionales. [$/kWh]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800" b="1" dirty="0">
                <a:solidFill>
                  <a:schemeClr val="accent6"/>
                </a:solidFill>
              </a:rPr>
              <a:t>Valor Agregado </a:t>
            </a:r>
            <a:r>
              <a:rPr lang="es-CL" sz="1800" b="1">
                <a:solidFill>
                  <a:schemeClr val="accent6"/>
                </a:solidFill>
              </a:rPr>
              <a:t>de Distribución (VAD): </a:t>
            </a:r>
            <a:r>
              <a:rPr lang="es-CL" sz="1800" b="1" dirty="0">
                <a:solidFill>
                  <a:schemeClr val="accent6"/>
                </a:solidFill>
              </a:rPr>
              <a:t>Costos de distribución en alta y/o baja tensión. [$/kWh]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454113B-722B-4F95-A95D-53AC3F5CDB3A}"/>
              </a:ext>
            </a:extLst>
          </p:cNvPr>
          <p:cNvSpPr/>
          <p:nvPr/>
        </p:nvSpPr>
        <p:spPr>
          <a:xfrm>
            <a:off x="9721049" y="2624126"/>
            <a:ext cx="682647" cy="1409989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B798CA9-364E-4ECB-884E-3A0D376AA2A2}"/>
              </a:ext>
            </a:extLst>
          </p:cNvPr>
          <p:cNvSpPr/>
          <p:nvPr/>
        </p:nvSpPr>
        <p:spPr>
          <a:xfrm>
            <a:off x="3870036" y="2733964"/>
            <a:ext cx="4002579" cy="11474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E33F44-7129-43AC-96B4-E17B48EF323C}"/>
              </a:ext>
            </a:extLst>
          </p:cNvPr>
          <p:cNvSpPr txBox="1"/>
          <p:nvPr/>
        </p:nvSpPr>
        <p:spPr>
          <a:xfrm>
            <a:off x="5577974" y="3413307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</a:rPr>
              <a:t>PNP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69F044-95C8-43EB-A0D7-43A60796D68A}"/>
              </a:ext>
            </a:extLst>
          </p:cNvPr>
          <p:cNvSpPr txBox="1"/>
          <p:nvPr/>
        </p:nvSpPr>
        <p:spPr>
          <a:xfrm>
            <a:off x="9381063" y="2270162"/>
            <a:ext cx="136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6"/>
                </a:solidFill>
              </a:rPr>
              <a:t>Impacto PdL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1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773E9AE-01A2-468E-AEA7-40F5D6882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/>
              <a:pPr/>
              <a:t>12</a:t>
            </a:fld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50AD30-947E-4CAB-A3D3-30F953CF6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752" y="1447197"/>
            <a:ext cx="11318827" cy="651183"/>
          </a:xfrm>
        </p:spPr>
        <p:txBody>
          <a:bodyPr/>
          <a:lstStyle/>
          <a:p>
            <a:r>
              <a:rPr lang="es-CL" sz="1600">
                <a:solidFill>
                  <a:srgbClr val="002060"/>
                </a:solidFill>
              </a:rPr>
              <a:t>Los pesos de cada cargo en la cuenta final del cliente residencial e industrial se ven a continuación:</a:t>
            </a:r>
          </a:p>
          <a:p>
            <a:endParaRPr lang="es-CL" sz="1600">
              <a:solidFill>
                <a:srgbClr val="002060"/>
              </a:solidFill>
            </a:endParaRPr>
          </a:p>
          <a:p>
            <a:endParaRPr lang="es-CL" sz="1600">
              <a:solidFill>
                <a:srgbClr val="002060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8429FB4-F15E-4912-BCEC-452B8442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722375" cy="1014401"/>
          </a:xfrm>
        </p:spPr>
        <p:txBody>
          <a:bodyPr/>
          <a:lstStyle/>
          <a:p>
            <a:r>
              <a:rPr lang="es-CL"/>
              <a:t>Reducción de cuentas</a:t>
            </a:r>
            <a:br>
              <a:rPr lang="es-CL"/>
            </a:br>
            <a:r>
              <a:rPr lang="es-CL" sz="3200" b="0"/>
              <a:t>Composición boleta final</a:t>
            </a:r>
            <a:endParaRPr lang="es-CL" b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2224301-9D5C-4DF9-9848-5D159F29B89B}"/>
              </a:ext>
            </a:extLst>
          </p:cNvPr>
          <p:cNvSpPr/>
          <p:nvPr/>
        </p:nvSpPr>
        <p:spPr>
          <a:xfrm>
            <a:off x="1330354" y="5282298"/>
            <a:ext cx="9458222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solidFill>
                  <a:schemeClr val="bg1"/>
                </a:solidFill>
              </a:rPr>
              <a:t>El impacto del </a:t>
            </a:r>
            <a:r>
              <a:rPr lang="es-CL" sz="2000" dirty="0" err="1">
                <a:solidFill>
                  <a:schemeClr val="bg1"/>
                </a:solidFill>
              </a:rPr>
              <a:t>PdL</a:t>
            </a:r>
            <a:r>
              <a:rPr lang="es-CL" sz="2000" dirty="0">
                <a:solidFill>
                  <a:schemeClr val="bg1"/>
                </a:solidFill>
              </a:rPr>
              <a:t> está entre un </a:t>
            </a:r>
            <a:r>
              <a:rPr lang="es-CL" sz="2000" b="1" dirty="0">
                <a:solidFill>
                  <a:schemeClr val="bg1"/>
                </a:solidFill>
              </a:rPr>
              <a:t>1,5% - 2,0% </a:t>
            </a:r>
            <a:r>
              <a:rPr lang="es-CL" sz="2000" dirty="0">
                <a:solidFill>
                  <a:schemeClr val="bg1"/>
                </a:solidFill>
              </a:rPr>
              <a:t>para una cuenta tipo residencial (BT1a)</a:t>
            </a:r>
          </a:p>
          <a:p>
            <a:pPr algn="ctr"/>
            <a:endParaRPr lang="es-CL" sz="2000" dirty="0">
              <a:solidFill>
                <a:schemeClr val="bg1"/>
              </a:solidFill>
            </a:endParaRPr>
          </a:p>
          <a:p>
            <a:pPr algn="ctr"/>
            <a:r>
              <a:rPr lang="es-CL" dirty="0">
                <a:solidFill>
                  <a:schemeClr val="bg1"/>
                </a:solidFill>
              </a:rPr>
              <a:t>Este impacto se vería sólo a partir de diciembre de 2020 y 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podría reducirse producto de una menor proporción del VAD en la cuenta final (efecto PNP)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4ECA484-14B6-454C-84E0-AFDF05DE3399}"/>
              </a:ext>
            </a:extLst>
          </p:cNvPr>
          <p:cNvGraphicFramePr>
            <a:graphicFrameLocks/>
          </p:cNvGraphicFramePr>
          <p:nvPr/>
        </p:nvGraphicFramePr>
        <p:xfrm>
          <a:off x="127000" y="1854200"/>
          <a:ext cx="5562600" cy="324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A383B7A-BCFC-489A-8D1C-B7F08264D85F}"/>
              </a:ext>
            </a:extLst>
          </p:cNvPr>
          <p:cNvGraphicFramePr>
            <a:graphicFrameLocks/>
          </p:cNvGraphicFramePr>
          <p:nvPr/>
        </p:nvGraphicFramePr>
        <p:xfrm>
          <a:off x="5702300" y="1854200"/>
          <a:ext cx="5562600" cy="324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7EF8E09-D8A6-430D-9601-6447F420FD3F}"/>
              </a:ext>
            </a:extLst>
          </p:cNvPr>
          <p:cNvSpPr txBox="1"/>
          <p:nvPr/>
        </p:nvSpPr>
        <p:spPr>
          <a:xfrm>
            <a:off x="8029856" y="325240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/>
              <a:t>$ 22.168</a:t>
            </a:r>
            <a:endParaRPr lang="en-US" sz="1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4AA292-4D76-4922-9DBA-BD55A76912DD}"/>
              </a:ext>
            </a:extLst>
          </p:cNvPr>
          <p:cNvSpPr txBox="1"/>
          <p:nvPr/>
        </p:nvSpPr>
        <p:spPr>
          <a:xfrm>
            <a:off x="2365656" y="3277800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/>
              <a:t>$ 4.407.565</a:t>
            </a:r>
            <a:endParaRPr lang="en-US" sz="1400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72D72F4-7884-446D-BED7-9F03BC77E79E}"/>
              </a:ext>
            </a:extLst>
          </p:cNvPr>
          <p:cNvSpPr/>
          <p:nvPr/>
        </p:nvSpPr>
        <p:spPr>
          <a:xfrm>
            <a:off x="2908300" y="4711700"/>
            <a:ext cx="952500" cy="3077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0D282F8-34B4-4CE3-88C7-8CF97E9FF0AA}"/>
              </a:ext>
            </a:extLst>
          </p:cNvPr>
          <p:cNvSpPr/>
          <p:nvPr/>
        </p:nvSpPr>
        <p:spPr>
          <a:xfrm>
            <a:off x="8496300" y="4711700"/>
            <a:ext cx="952500" cy="3077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156E25-4F4C-42BA-B9C6-CDA15B061F22}"/>
              </a:ext>
            </a:extLst>
          </p:cNvPr>
          <p:cNvSpPr txBox="1"/>
          <p:nvPr/>
        </p:nvSpPr>
        <p:spPr>
          <a:xfrm>
            <a:off x="3174711" y="4481817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>
                <a:solidFill>
                  <a:srgbClr val="FF0000"/>
                </a:solidFill>
              </a:rPr>
              <a:t>PNP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6D1F70A-9748-44F3-AEB5-4EF2FE502B83}"/>
              </a:ext>
            </a:extLst>
          </p:cNvPr>
          <p:cNvSpPr txBox="1"/>
          <p:nvPr/>
        </p:nvSpPr>
        <p:spPr>
          <a:xfrm>
            <a:off x="8785951" y="4481816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>
                <a:solidFill>
                  <a:srgbClr val="FF0000"/>
                </a:solidFill>
              </a:rPr>
              <a:t>PNP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864B83A-D45F-49AD-A589-684F9EC25EAC}"/>
              </a:ext>
            </a:extLst>
          </p:cNvPr>
          <p:cNvSpPr txBox="1"/>
          <p:nvPr/>
        </p:nvSpPr>
        <p:spPr>
          <a:xfrm>
            <a:off x="5324079" y="5580063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̴̴ $400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A6A414-807F-472B-A5E3-3534F80E7839}"/>
              </a:ext>
            </a:extLst>
          </p:cNvPr>
          <p:cNvSpPr txBox="1"/>
          <p:nvPr/>
        </p:nvSpPr>
        <p:spPr>
          <a:xfrm>
            <a:off x="69931" y="6544182"/>
            <a:ext cx="2964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38509E"/>
                </a:solidFill>
              </a:rPr>
              <a:t>* A </a:t>
            </a:r>
            <a:r>
              <a:rPr lang="en-US" sz="1200" dirty="0" err="1">
                <a:solidFill>
                  <a:srgbClr val="38509E"/>
                </a:solidFill>
              </a:rPr>
              <a:t>julio</a:t>
            </a:r>
            <a:r>
              <a:rPr lang="en-US" sz="1200" dirty="0">
                <a:solidFill>
                  <a:srgbClr val="38509E"/>
                </a:solidFill>
              </a:rPr>
              <a:t> de 2019, </a:t>
            </a:r>
            <a:r>
              <a:rPr lang="en-US" sz="1200" dirty="0" err="1">
                <a:solidFill>
                  <a:srgbClr val="38509E"/>
                </a:solidFill>
              </a:rPr>
              <a:t>evaluadas</a:t>
            </a:r>
            <a:r>
              <a:rPr lang="en-US" sz="1200" dirty="0">
                <a:solidFill>
                  <a:srgbClr val="38509E"/>
                </a:solidFill>
              </a:rPr>
              <a:t> </a:t>
            </a:r>
            <a:r>
              <a:rPr lang="en-US" sz="1200" dirty="0" err="1">
                <a:solidFill>
                  <a:srgbClr val="38509E"/>
                </a:solidFill>
              </a:rPr>
              <a:t>en</a:t>
            </a:r>
            <a:r>
              <a:rPr lang="en-US" sz="1200" dirty="0">
                <a:solidFill>
                  <a:srgbClr val="38509E"/>
                </a:solidFill>
              </a:rPr>
              <a:t> </a:t>
            </a:r>
            <a:r>
              <a:rPr lang="en-US" sz="1200" dirty="0" err="1">
                <a:solidFill>
                  <a:srgbClr val="38509E"/>
                </a:solidFill>
              </a:rPr>
              <a:t>cuentas</a:t>
            </a:r>
            <a:r>
              <a:rPr lang="en-US" sz="1200" dirty="0">
                <a:solidFill>
                  <a:srgbClr val="38509E"/>
                </a:solidFill>
              </a:rPr>
              <a:t> </a:t>
            </a:r>
            <a:r>
              <a:rPr lang="en-US" sz="1200" dirty="0" err="1">
                <a:solidFill>
                  <a:srgbClr val="38509E"/>
                </a:solidFill>
              </a:rPr>
              <a:t>tipo</a:t>
            </a:r>
            <a:r>
              <a:rPr lang="en-US" sz="1200" dirty="0">
                <a:solidFill>
                  <a:srgbClr val="38509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29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773E9AE-01A2-468E-AEA7-40F5D6882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/>
              <a:pPr/>
              <a:t>13</a:t>
            </a:fld>
            <a:endParaRPr lang="es-CL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8429FB4-F15E-4912-BCEC-452B8442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722375" cy="1014401"/>
          </a:xfrm>
        </p:spPr>
        <p:txBody>
          <a:bodyPr/>
          <a:lstStyle/>
          <a:p>
            <a:r>
              <a:rPr lang="es-CL" dirty="0"/>
              <a:t>Reducción de cuentas</a:t>
            </a:r>
            <a:br>
              <a:rPr lang="es-CL" dirty="0"/>
            </a:br>
            <a:r>
              <a:rPr lang="es-CL" sz="3200" b="0" dirty="0"/>
              <a:t>Efecto Precio Nudo Promedio (PNP)</a:t>
            </a:r>
            <a:endParaRPr lang="es-CL" b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24954A6-9E6F-49AA-A674-E489EC457801}"/>
              </a:ext>
            </a:extLst>
          </p:cNvPr>
          <p:cNvSpPr/>
          <p:nvPr/>
        </p:nvSpPr>
        <p:spPr>
          <a:xfrm>
            <a:off x="7421232" y="2366732"/>
            <a:ext cx="4770768" cy="112616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Efecto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producto</a:t>
            </a:r>
            <a:r>
              <a:rPr lang="en-US" b="1" dirty="0">
                <a:solidFill>
                  <a:schemeClr val="accent1"/>
                </a:solidFill>
              </a:rPr>
              <a:t> de </a:t>
            </a:r>
            <a:r>
              <a:rPr lang="en-US" b="1" dirty="0" err="1">
                <a:solidFill>
                  <a:schemeClr val="accent1"/>
                </a:solidFill>
              </a:rPr>
              <a:t>variaciones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en</a:t>
            </a:r>
            <a:r>
              <a:rPr lang="en-US" b="1" dirty="0">
                <a:solidFill>
                  <a:schemeClr val="accent1"/>
                </a:solidFill>
              </a:rPr>
              <a:t> el Tipo de Cambio </a:t>
            </a:r>
            <a:r>
              <a:rPr lang="en-US" b="1" dirty="0" err="1">
                <a:solidFill>
                  <a:schemeClr val="accent1"/>
                </a:solidFill>
              </a:rPr>
              <a:t>podrían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implicar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nuevas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alzas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en</a:t>
            </a:r>
            <a:r>
              <a:rPr lang="en-US" b="1" dirty="0">
                <a:solidFill>
                  <a:schemeClr val="accent1"/>
                </a:solidFill>
              </a:rPr>
              <a:t> las </a:t>
            </a:r>
            <a:r>
              <a:rPr lang="en-US" b="1" dirty="0" err="1">
                <a:solidFill>
                  <a:schemeClr val="accent1"/>
                </a:solidFill>
              </a:rPr>
              <a:t>cuentas</a:t>
            </a:r>
            <a:r>
              <a:rPr lang="en-US" b="1" dirty="0">
                <a:solidFill>
                  <a:schemeClr val="accent1"/>
                </a:solidFill>
              </a:rPr>
              <a:t> de la luz </a:t>
            </a:r>
            <a:r>
              <a:rPr lang="en-US" b="1" dirty="0" err="1">
                <a:solidFill>
                  <a:schemeClr val="accent1"/>
                </a:solidFill>
              </a:rPr>
              <a:t>ahora</a:t>
            </a:r>
            <a:r>
              <a:rPr lang="en-US" b="1" dirty="0">
                <a:solidFill>
                  <a:schemeClr val="accent1"/>
                </a:solidFill>
              </a:rPr>
              <a:t> y </a:t>
            </a:r>
            <a:r>
              <a:rPr lang="en-US" b="1" dirty="0" err="1">
                <a:solidFill>
                  <a:schemeClr val="accent1"/>
                </a:solidFill>
              </a:rPr>
              <a:t>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enero</a:t>
            </a:r>
            <a:r>
              <a:rPr lang="en-US" b="1" dirty="0">
                <a:solidFill>
                  <a:schemeClr val="accent1"/>
                </a:solidFill>
              </a:rPr>
              <a:t> de 2020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37FF585-9FA1-45F9-8B70-0FE0F1B2B6CF}"/>
              </a:ext>
            </a:extLst>
          </p:cNvPr>
          <p:cNvSpPr/>
          <p:nvPr/>
        </p:nvSpPr>
        <p:spPr>
          <a:xfrm>
            <a:off x="7421230" y="3736447"/>
            <a:ext cx="4770769" cy="11261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Acumulación</a:t>
            </a:r>
            <a:r>
              <a:rPr lang="en-US" b="1" dirty="0">
                <a:solidFill>
                  <a:schemeClr val="accent1"/>
                </a:solidFill>
              </a:rPr>
              <a:t> de </a:t>
            </a:r>
            <a:r>
              <a:rPr lang="en-US" b="1" dirty="0" err="1">
                <a:solidFill>
                  <a:schemeClr val="accent1"/>
                </a:solidFill>
              </a:rPr>
              <a:t>montos</a:t>
            </a:r>
            <a:r>
              <a:rPr lang="en-US" b="1" dirty="0">
                <a:solidFill>
                  <a:schemeClr val="accent1"/>
                </a:solidFill>
              </a:rPr>
              <a:t> no </a:t>
            </a:r>
            <a:r>
              <a:rPr lang="en-US" b="1" dirty="0" err="1">
                <a:solidFill>
                  <a:schemeClr val="accent1"/>
                </a:solidFill>
              </a:rPr>
              <a:t>recaudados</a:t>
            </a:r>
            <a:r>
              <a:rPr lang="en-US" b="1" dirty="0">
                <a:solidFill>
                  <a:schemeClr val="accent1"/>
                </a:solidFill>
              </a:rPr>
              <a:t> por entrada </a:t>
            </a:r>
            <a:r>
              <a:rPr lang="en-US" b="1" dirty="0" err="1">
                <a:solidFill>
                  <a:schemeClr val="accent1"/>
                </a:solidFill>
              </a:rPr>
              <a:t>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vigencia</a:t>
            </a:r>
            <a:r>
              <a:rPr lang="en-US" b="1" dirty="0">
                <a:solidFill>
                  <a:schemeClr val="accent1"/>
                </a:solidFill>
              </a:rPr>
              <a:t> d </a:t>
            </a:r>
            <a:r>
              <a:rPr lang="en-US" b="1" dirty="0" err="1">
                <a:solidFill>
                  <a:schemeClr val="accent1"/>
                </a:solidFill>
              </a:rPr>
              <a:t>elos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decretos</a:t>
            </a:r>
            <a:r>
              <a:rPr lang="en-US" b="1" dirty="0">
                <a:solidFill>
                  <a:schemeClr val="accent1"/>
                </a:solidFill>
              </a:rPr>
              <a:t> que </a:t>
            </a:r>
            <a:r>
              <a:rPr lang="en-US" b="1" dirty="0" err="1">
                <a:solidFill>
                  <a:schemeClr val="accent1"/>
                </a:solidFill>
              </a:rPr>
              <a:t>deban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reliquidarse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en</a:t>
            </a:r>
            <a:r>
              <a:rPr lang="en-US" b="1" dirty="0">
                <a:solidFill>
                  <a:schemeClr val="accent1"/>
                </a:solidFill>
              </a:rPr>
              <a:t> los </a:t>
            </a:r>
            <a:r>
              <a:rPr lang="en-US" b="1" dirty="0" err="1">
                <a:solidFill>
                  <a:schemeClr val="accent1"/>
                </a:solidFill>
              </a:rPr>
              <a:t>procesos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siguientes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D825AF3-02C0-47B7-854D-CD7603861B48}"/>
              </a:ext>
            </a:extLst>
          </p:cNvPr>
          <p:cNvGrpSpPr/>
          <p:nvPr/>
        </p:nvGrpSpPr>
        <p:grpSpPr>
          <a:xfrm>
            <a:off x="5134" y="1965108"/>
            <a:ext cx="7382016" cy="3407701"/>
            <a:chOff x="2355481" y="2787880"/>
            <a:chExt cx="6870787" cy="2420322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18556B1D-C286-49F3-AAA8-5155EA0E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5481" y="2787880"/>
              <a:ext cx="6870787" cy="2420322"/>
            </a:xfrm>
            <a:prstGeom prst="rect">
              <a:avLst/>
            </a:prstGeom>
          </p:spPr>
        </p:pic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91915303-C32F-4BCA-9E30-A06E63AF1CF0}"/>
                </a:ext>
              </a:extLst>
            </p:cNvPr>
            <p:cNvCxnSpPr>
              <a:cxnSpLocks/>
            </p:cNvCxnSpPr>
            <p:nvPr/>
          </p:nvCxnSpPr>
          <p:spPr>
            <a:xfrm>
              <a:off x="4556740" y="3208677"/>
              <a:ext cx="0" cy="128476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Bocadillo: rectángulo 25">
              <a:extLst>
                <a:ext uri="{FF2B5EF4-FFF2-40B4-BE49-F238E27FC236}">
                  <a16:creationId xmlns:a16="http://schemas.microsoft.com/office/drawing/2014/main" id="{E2D5EBAF-AD47-4380-91EB-40A62A3F4D5F}"/>
                </a:ext>
              </a:extLst>
            </p:cNvPr>
            <p:cNvSpPr/>
            <p:nvPr/>
          </p:nvSpPr>
          <p:spPr>
            <a:xfrm>
              <a:off x="4626601" y="3155270"/>
              <a:ext cx="1297294" cy="511298"/>
            </a:xfrm>
            <a:prstGeom prst="wedgeRectCallout">
              <a:avLst>
                <a:gd name="adj1" fmla="val -53417"/>
                <a:gd name="adj2" fmla="val 81038"/>
              </a:avLst>
            </a:prstGeom>
            <a:solidFill>
              <a:schemeClr val="bg1"/>
            </a:solidFill>
            <a:ln>
              <a:solidFill>
                <a:srgbClr val="385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rgbClr val="38509E"/>
                  </a:solidFill>
                </a:rPr>
                <a:t>Salida contratos </a:t>
              </a:r>
              <a:r>
                <a:rPr lang="es-MX" sz="1100">
                  <a:solidFill>
                    <a:srgbClr val="38509E"/>
                  </a:solidFill>
                </a:rPr>
                <a:t>antiguos caros y entran baratos</a:t>
              </a:r>
              <a:endParaRPr lang="es-CL" sz="1100" dirty="0">
                <a:solidFill>
                  <a:srgbClr val="3850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20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9C5D2-496D-4427-8FD4-02B5C841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459" y="2513994"/>
            <a:ext cx="4580452" cy="1325563"/>
          </a:xfrm>
        </p:spPr>
        <p:txBody>
          <a:bodyPr/>
          <a:lstStyle/>
          <a:p>
            <a:r>
              <a:rPr lang="es-CL" dirty="0"/>
              <a:t>Desafíos Pendientes</a:t>
            </a:r>
          </a:p>
        </p:txBody>
      </p:sp>
    </p:spTree>
    <p:extLst>
      <p:ext uri="{BB962C8B-B14F-4D97-AF65-F5344CB8AC3E}">
        <p14:creationId xmlns:p14="http://schemas.microsoft.com/office/powerpoint/2010/main" val="35800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B38C-7D05-4165-8F03-C3106F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888393" cy="1014401"/>
          </a:xfrm>
        </p:spPr>
        <p:txBody>
          <a:bodyPr/>
          <a:lstStyle/>
          <a:p>
            <a:br>
              <a:rPr lang="es-CL" sz="4000"/>
            </a:br>
            <a:r>
              <a:rPr lang="es-CL" sz="4000"/>
              <a:t>DESAFÍOS PENDIENTES</a:t>
            </a:r>
            <a:endParaRPr lang="es-C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479F73-1A80-4ED4-B796-02883676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15</a:t>
            </a:fld>
            <a:endParaRPr lang="es-CL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3DDABE0-C9AB-4EEA-9D25-4E17B4DDD733}"/>
              </a:ext>
            </a:extLst>
          </p:cNvPr>
          <p:cNvSpPr/>
          <p:nvPr/>
        </p:nvSpPr>
        <p:spPr>
          <a:xfrm>
            <a:off x="745724" y="3160449"/>
            <a:ext cx="3302493" cy="1109709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8509E"/>
                </a:solidFill>
              </a:rPr>
              <a:t>Desafíos pendientes</a:t>
            </a:r>
            <a:endParaRPr lang="en-US" sz="2800" b="1" dirty="0">
              <a:solidFill>
                <a:srgbClr val="38509E"/>
              </a:solidFill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A27CD27-59F6-4858-A2DB-6A5C1EE1FB7B}"/>
              </a:ext>
            </a:extLst>
          </p:cNvPr>
          <p:cNvSpPr/>
          <p:nvPr/>
        </p:nvSpPr>
        <p:spPr>
          <a:xfrm rot="19896296">
            <a:off x="4233308" y="2612382"/>
            <a:ext cx="1329031" cy="487230"/>
          </a:xfrm>
          <a:prstGeom prst="rightArrow">
            <a:avLst>
              <a:gd name="adj1" fmla="val 50000"/>
              <a:gd name="adj2" fmla="val 94003"/>
            </a:avLst>
          </a:prstGeom>
          <a:solidFill>
            <a:schemeClr val="bg1"/>
          </a:soli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2ED436E-A666-405B-AE87-A6E3D65E7AB3}"/>
              </a:ext>
            </a:extLst>
          </p:cNvPr>
          <p:cNvSpPr/>
          <p:nvPr/>
        </p:nvSpPr>
        <p:spPr>
          <a:xfrm rot="1362540">
            <a:off x="4239937" y="4281944"/>
            <a:ext cx="1329031" cy="487230"/>
          </a:xfrm>
          <a:prstGeom prst="rightArrow">
            <a:avLst>
              <a:gd name="adj1" fmla="val 50000"/>
              <a:gd name="adj2" fmla="val 94003"/>
            </a:avLst>
          </a:prstGeom>
          <a:solidFill>
            <a:schemeClr val="bg1"/>
          </a:soli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59D40CB-6870-44B8-9CB6-17B4F66C5A4B}"/>
              </a:ext>
            </a:extLst>
          </p:cNvPr>
          <p:cNvSpPr/>
          <p:nvPr/>
        </p:nvSpPr>
        <p:spPr>
          <a:xfrm>
            <a:off x="5819236" y="1910747"/>
            <a:ext cx="4190260" cy="7368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Reducir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cuentas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de luz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1D4C284-1576-46F0-B56C-75B4FFCD529B}"/>
              </a:ext>
            </a:extLst>
          </p:cNvPr>
          <p:cNvSpPr/>
          <p:nvPr/>
        </p:nvSpPr>
        <p:spPr>
          <a:xfrm>
            <a:off x="5819236" y="4644213"/>
            <a:ext cx="4190260" cy="7368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Mejorar la seguridad y calidad del servicio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479F73-1A80-4ED4-B796-02883676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B3B3-3910-4FA4-8520-B0CAF852587C}"/>
              </a:ext>
            </a:extLst>
          </p:cNvPr>
          <p:cNvSpPr/>
          <p:nvPr/>
        </p:nvSpPr>
        <p:spPr>
          <a:xfrm>
            <a:off x="302310" y="1382922"/>
            <a:ext cx="111714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Reducción de las cuentas de luz Corto Plazo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 solución de transición entre 2020 y 2024 al problema de la componente de energía y potencia en las cuentas de la luz (Fórmulas Financieras)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27F71E3-4B8B-4D37-AFE6-51E88781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888393" cy="1014401"/>
          </a:xfrm>
        </p:spPr>
        <p:txBody>
          <a:bodyPr/>
          <a:lstStyle/>
          <a:p>
            <a:br>
              <a:rPr lang="es-CL" sz="4000"/>
            </a:br>
            <a:r>
              <a:rPr lang="es-CL"/>
              <a:t>DESAFÍOS PENDIENTES</a:t>
            </a:r>
            <a:br>
              <a:rPr lang="es-CL" sz="4000"/>
            </a:br>
            <a:r>
              <a:rPr lang="es-CL" sz="3200"/>
              <a:t>Reducción de las cuentas de luz</a:t>
            </a:r>
            <a:endParaRPr lang="es-CL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31764A0-B319-4A32-A8B7-5434D9B4A418}"/>
              </a:ext>
            </a:extLst>
          </p:cNvPr>
          <p:cNvGrpSpPr/>
          <p:nvPr/>
        </p:nvGrpSpPr>
        <p:grpSpPr>
          <a:xfrm>
            <a:off x="2105583" y="2907330"/>
            <a:ext cx="8174318" cy="3328764"/>
            <a:chOff x="2355481" y="2787880"/>
            <a:chExt cx="6870787" cy="242032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74824CB-F7A2-48CC-8C2B-ADDED8E41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5481" y="2787880"/>
              <a:ext cx="6870787" cy="2420322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D2675008-F835-4243-A354-C53CA8B9A8A3}"/>
                </a:ext>
              </a:extLst>
            </p:cNvPr>
            <p:cNvCxnSpPr>
              <a:cxnSpLocks/>
            </p:cNvCxnSpPr>
            <p:nvPr/>
          </p:nvCxnSpPr>
          <p:spPr>
            <a:xfrm>
              <a:off x="4556740" y="3208677"/>
              <a:ext cx="0" cy="128476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ocadillo: rectángulo 9">
              <a:extLst>
                <a:ext uri="{FF2B5EF4-FFF2-40B4-BE49-F238E27FC236}">
                  <a16:creationId xmlns:a16="http://schemas.microsoft.com/office/drawing/2014/main" id="{C28EE912-66AE-4D52-AC5F-C3347006C0EA}"/>
                </a:ext>
              </a:extLst>
            </p:cNvPr>
            <p:cNvSpPr/>
            <p:nvPr/>
          </p:nvSpPr>
          <p:spPr>
            <a:xfrm>
              <a:off x="4626601" y="3155270"/>
              <a:ext cx="1297294" cy="511298"/>
            </a:xfrm>
            <a:prstGeom prst="wedgeRectCallout">
              <a:avLst>
                <a:gd name="adj1" fmla="val -53417"/>
                <a:gd name="adj2" fmla="val 81038"/>
              </a:avLst>
            </a:prstGeom>
            <a:solidFill>
              <a:schemeClr val="bg1"/>
            </a:solidFill>
            <a:ln>
              <a:solidFill>
                <a:srgbClr val="385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rgbClr val="38509E"/>
                  </a:solidFill>
                </a:rPr>
                <a:t>Salida contratos </a:t>
              </a:r>
              <a:r>
                <a:rPr lang="es-MX" sz="1100">
                  <a:solidFill>
                    <a:srgbClr val="38509E"/>
                  </a:solidFill>
                </a:rPr>
                <a:t>antiguos caros y entran baratos</a:t>
              </a:r>
              <a:endParaRPr lang="es-CL" sz="1100" dirty="0">
                <a:solidFill>
                  <a:srgbClr val="3850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11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479F73-1A80-4ED4-B796-02883676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17</a:t>
            </a:fld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B3B3-3910-4FA4-8520-B0CAF852587C}"/>
              </a:ext>
            </a:extLst>
          </p:cNvPr>
          <p:cNvSpPr/>
          <p:nvPr/>
        </p:nvSpPr>
        <p:spPr>
          <a:xfrm>
            <a:off x="302310" y="1394278"/>
            <a:ext cx="1117147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Reducción de las cuentas de luz Largo Plazo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basta con bajar la rentabilidad </a:t>
            </a: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hay que introducir competencia en la provisión de energía y servicios energéticos. Para ello se deben regular tres elementos:</a:t>
            </a:r>
            <a:endParaRPr lang="es-CL" sz="2000" dirty="0">
              <a:solidFill>
                <a:srgbClr val="3850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del comercializador, sólo en la medida que sea beneficioso para todos. Con gradualidad y atendiendo las necesidades de la sociedad. Este sería un cambio relevante que podría generar un efecto indeseado respecto del aseguramiento de </a:t>
            </a:r>
            <a:r>
              <a:rPr lang="es-ES" sz="2000" dirty="0" err="1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infraestructira</a:t>
            </a: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país sino no lo reemplazamos por un elemento que asegure dicha desarrollo</a:t>
            </a:r>
            <a:endParaRPr lang="es-CL" sz="2000" dirty="0">
              <a:solidFill>
                <a:srgbClr val="3850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Habilitar el desarrollo de un mercado competitivo de proveedores de servicios energéticos</a:t>
            </a:r>
            <a:endParaRPr lang="es-CL" sz="2000" dirty="0">
              <a:solidFill>
                <a:srgbClr val="3850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000" u="sng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Regulación del tratamiento de la información</a:t>
            </a: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L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aspecto crítico para mejorar los espacios de competencia está asociado al tratamiento y disposición de la información de los usuarios finales. Para asegurar una mayor y mejor competencia se debe fomentar la transversalidad y transparencia de la información, resguardando la seguridad y confidencialidad de los datos.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27F71E3-4B8B-4D37-AFE6-51E88781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888393" cy="1014401"/>
          </a:xfrm>
        </p:spPr>
        <p:txBody>
          <a:bodyPr/>
          <a:lstStyle/>
          <a:p>
            <a:br>
              <a:rPr lang="es-CL" sz="4000"/>
            </a:br>
            <a:r>
              <a:rPr lang="es-CL"/>
              <a:t>DESAFÍOS PENDIENTES</a:t>
            </a:r>
            <a:br>
              <a:rPr lang="es-CL" sz="4000"/>
            </a:br>
            <a:r>
              <a:rPr lang="es-CL" sz="3200"/>
              <a:t>Reducción de las cuentas de luz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7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B38C-7D05-4165-8F03-C3106F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888393" cy="1014401"/>
          </a:xfrm>
        </p:spPr>
        <p:txBody>
          <a:bodyPr/>
          <a:lstStyle/>
          <a:p>
            <a:br>
              <a:rPr lang="es-CL" sz="4000"/>
            </a:br>
            <a:r>
              <a:rPr lang="es-CL"/>
              <a:t>DESAFÍOS PENDIENTES</a:t>
            </a:r>
            <a:br>
              <a:rPr lang="es-CL" sz="4000"/>
            </a:br>
            <a:r>
              <a:rPr lang="es-CL" sz="3200"/>
              <a:t>Seguridad y Calidad del Servicio</a:t>
            </a:r>
            <a:endParaRPr lang="es-C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479F73-1A80-4ED4-B796-02883676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18</a:t>
            </a:fld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9B3B3-3910-4FA4-8520-B0CAF852587C}"/>
              </a:ext>
            </a:extLst>
          </p:cNvPr>
          <p:cNvSpPr/>
          <p:nvPr/>
        </p:nvSpPr>
        <p:spPr>
          <a:xfrm>
            <a:off x="285752" y="1561704"/>
            <a:ext cx="1112753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Seguridad y Calidad del Servicio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 fomentar mayor seguridad y calidad al servicio de suministro eléctrico. Esto no está siendo abordados en la Ley Corta. Elementos pendientes: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normas de calidad deben actualizarse previo al proceso tarifario y obligar a los planes de desarrollo que presenten las empresas.</a:t>
            </a:r>
            <a:endParaRPr lang="es-CL" sz="2000" dirty="0">
              <a:solidFill>
                <a:srgbClr val="3850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3850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al modelo de remuneración y tarificación: se debe avanzar hacia un “modelo de empresa eficiente y de calidad” que remunere a cada una de las empresas y refleje las inversiones eficientes. No podemos seguir con la “empresa modelo” tal cual está concebida hoy, que en definitiva no refleja la realidad y permite o incentiva a que las empresas inviertan menos de lo que se debe apostando a la rentabilidad de corto plazo, y no al desarrollo eficiente de largo plazo. Debe mejorarse este modelo.</a:t>
            </a:r>
            <a:endParaRPr lang="es-CL" sz="2000" dirty="0">
              <a:solidFill>
                <a:srgbClr val="3850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26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B38C-7D05-4165-8F03-C3106F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888393" cy="1014401"/>
          </a:xfrm>
        </p:spPr>
        <p:txBody>
          <a:bodyPr/>
          <a:lstStyle/>
          <a:p>
            <a:br>
              <a:rPr lang="es-CL" sz="4000" dirty="0"/>
            </a:br>
            <a:r>
              <a:rPr lang="es-CL" dirty="0"/>
              <a:t>DESAFÍOS PENDIENTES</a:t>
            </a:r>
            <a:br>
              <a:rPr lang="es-CL" sz="4000" dirty="0"/>
            </a:br>
            <a:r>
              <a:rPr lang="es-CL" sz="3200" dirty="0"/>
              <a:t>Plazos y urgencias</a:t>
            </a:r>
            <a:endParaRPr lang="es-C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479F73-1A80-4ED4-B796-02883676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19</a:t>
            </a:fld>
            <a:endParaRPr lang="es-CL" dirty="0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A45259E9-4B13-465D-8401-FF7853C33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104" y="2073038"/>
            <a:ext cx="10317171" cy="4613654"/>
          </a:xfrm>
        </p:spPr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El período tarifario de Distribución termina en noviembre de 2020.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Los plazos propuestos por el ejecutivo en sus transitorios implican pasarse de ese plazo, contando unos 18 a 19 meses desde hoy.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Por tanto, </a:t>
            </a:r>
            <a:r>
              <a:rPr lang="es-ES" sz="2400" u="sng" dirty="0"/>
              <a:t>el nuevo decreto tarifario de todas maneras saldría después de noviembre de 2020</a:t>
            </a:r>
            <a:r>
              <a:rPr lang="es-ES" sz="2400" dirty="0"/>
              <a:t>, por lo que importan dos cosas: que se apliquen las nuevas tarifas de manera retroactiva y que no pase demasiado tiempo.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Todo ello, permitiendo una discusión acabada en el Senado del proyecto de ley.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90463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9D868-A3A0-44B8-AA25-CF5998B8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Contenidos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7BB0C0E-21F0-44A3-94E0-3AC360D0B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CEDD5C-E748-4F05-9755-4293DD0FF0BD}" type="slidenum">
              <a:rPr lang="es-CL"/>
              <a:pPr/>
              <a:t>2</a:t>
            </a:fld>
            <a:endParaRPr lang="es-CL" dirty="0"/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C9C47374-9067-4AF3-A003-C58B87761606}"/>
              </a:ext>
            </a:extLst>
          </p:cNvPr>
          <p:cNvSpPr txBox="1">
            <a:spLocks/>
          </p:cNvSpPr>
          <p:nvPr/>
        </p:nvSpPr>
        <p:spPr>
          <a:xfrm>
            <a:off x="285752" y="1573980"/>
            <a:ext cx="7107165" cy="5284020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85000"/>
              <a:buFontTx/>
              <a:buBlip>
                <a:blip r:embed="rId3"/>
              </a:buBlip>
              <a:defRPr sz="24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2pPr>
            <a:lvl3pPr marL="990600" indent="-3048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q"/>
              <a:defRPr sz="20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3pPr>
            <a:lvl4pPr marL="1249363" indent="-258763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2400"/>
              <a:t>Contextualización de la Distribución Eléctrica</a:t>
            </a:r>
            <a:endParaRPr lang="es-CL" sz="2400" dirty="0"/>
          </a:p>
          <a:p>
            <a:pPr algn="just">
              <a:lnSpc>
                <a:spcPct val="150000"/>
              </a:lnSpc>
            </a:pPr>
            <a:r>
              <a:rPr lang="es-CL" sz="2400"/>
              <a:t>Proyecto de Ley y sus Impactos</a:t>
            </a:r>
            <a:endParaRPr lang="es-CL" sz="2400" dirty="0"/>
          </a:p>
          <a:p>
            <a:pPr algn="just">
              <a:lnSpc>
                <a:spcPct val="150000"/>
              </a:lnSpc>
            </a:pPr>
            <a:r>
              <a:rPr lang="es-CL" sz="2400"/>
              <a:t>Desafíos Pendientes a la Ley Corta de Distribución</a:t>
            </a:r>
            <a:endParaRPr lang="es-CL" sz="2400" dirty="0"/>
          </a:p>
          <a:p>
            <a:pPr algn="just">
              <a:lnSpc>
                <a:spcPct val="150000"/>
              </a:lnSpc>
            </a:pPr>
            <a:endParaRPr lang="es-CL" sz="2400" dirty="0"/>
          </a:p>
          <a:p>
            <a:pPr algn="just">
              <a:lnSpc>
                <a:spcPct val="150000"/>
              </a:lnSpc>
            </a:pPr>
            <a:endParaRPr lang="es-CL" sz="2400" dirty="0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60435A74-260C-47B1-B4BF-3326D47B4D13}"/>
              </a:ext>
            </a:extLst>
          </p:cNvPr>
          <p:cNvSpPr txBox="1">
            <a:spLocks/>
          </p:cNvSpPr>
          <p:nvPr/>
        </p:nvSpPr>
        <p:spPr>
          <a:xfrm>
            <a:off x="6203518" y="1464816"/>
            <a:ext cx="5166804" cy="5221876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85000"/>
              <a:buFontTx/>
              <a:buBlip>
                <a:blip r:embed="rId3"/>
              </a:buBlip>
              <a:defRPr sz="24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2pPr>
            <a:lvl3pPr marL="990600" indent="-3048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q"/>
              <a:defRPr sz="20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3pPr>
            <a:lvl4pPr marL="1249363" indent="-258763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L" sz="1400" dirty="0"/>
          </a:p>
          <a:p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39326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3152D9-8273-4084-A64D-A3FEE9E1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4109344"/>
            <a:ext cx="10156537" cy="1325563"/>
          </a:xfrm>
        </p:spPr>
        <p:txBody>
          <a:bodyPr/>
          <a:lstStyle/>
          <a:p>
            <a:r>
              <a:rPr lang="es-CL"/>
              <a:t>Análisis Ley Corta de Distribución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A90FF7B-9AC7-4664-8F80-95F8266ECC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/>
              <a:t>Septiembre </a:t>
            </a:r>
            <a:r>
              <a:rPr lang="es-CL" dirty="0"/>
              <a:t>2019</a:t>
            </a:r>
          </a:p>
        </p:txBody>
      </p:sp>
      <p:pic>
        <p:nvPicPr>
          <p:cNvPr id="1026" name="Picture 2" descr="Resultado de imagen para senado chile logo">
            <a:extLst>
              <a:ext uri="{FF2B5EF4-FFF2-40B4-BE49-F238E27FC236}">
                <a16:creationId xmlns:a16="http://schemas.microsoft.com/office/drawing/2014/main" id="{0896198B-B1C4-4760-AE41-A649292E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37" y="96426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426D44-60E3-443E-A763-74C5102E5E02}"/>
              </a:ext>
            </a:extLst>
          </p:cNvPr>
          <p:cNvSpPr txBox="1"/>
          <p:nvPr/>
        </p:nvSpPr>
        <p:spPr>
          <a:xfrm>
            <a:off x="7827349" y="2956789"/>
            <a:ext cx="3350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rgbClr val="38509E"/>
                </a:solidFill>
              </a:rPr>
              <a:t>Comisión de Minería y Energía</a:t>
            </a:r>
            <a:endParaRPr lang="en-US" sz="2000" dirty="0">
              <a:solidFill>
                <a:srgbClr val="385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2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9C5D2-496D-4427-8FD4-02B5C841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280" y="3584370"/>
            <a:ext cx="4946230" cy="1325563"/>
          </a:xfrm>
        </p:spPr>
        <p:txBody>
          <a:bodyPr/>
          <a:lstStyle/>
          <a:p>
            <a:r>
              <a:rPr lang="es-CL"/>
              <a:t>Contextualización de la Distribución Eléctrica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00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24E082-7B34-4293-9253-7876E794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09" y="1518973"/>
            <a:ext cx="6533926" cy="4897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BC5FCE-BDA5-486C-9E63-E0D18E619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741" y="1426083"/>
            <a:ext cx="6809190" cy="5122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2DB38C-7D05-4165-8F03-C3106F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888393" cy="1014401"/>
          </a:xfrm>
        </p:spPr>
        <p:txBody>
          <a:bodyPr/>
          <a:lstStyle/>
          <a:p>
            <a:r>
              <a:rPr lang="es-CL"/>
              <a:t>CONTEXTO PREVIO</a:t>
            </a:r>
            <a:br>
              <a:rPr lang="es-CL" sz="3200"/>
            </a:br>
            <a:r>
              <a:rPr lang="es-CL" sz="2800" b="0"/>
              <a:t>Diagnóstico 2018 - Siete </a:t>
            </a:r>
            <a:r>
              <a:rPr lang="es-CL" sz="2800" b="0" dirty="0"/>
              <a:t>Ejes Principales  </a:t>
            </a:r>
            <a:endParaRPr lang="es-CL" sz="3200" b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479F73-1A80-4ED4-B796-02883676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4</a:t>
            </a:fld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6BA385-E875-4250-9FC4-B5031A7D6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552" y="1368761"/>
            <a:ext cx="7075831" cy="53179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386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B38C-7D05-4165-8F03-C3106F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888393" cy="1014401"/>
          </a:xfrm>
        </p:spPr>
        <p:txBody>
          <a:bodyPr/>
          <a:lstStyle/>
          <a:p>
            <a:r>
              <a:rPr lang="es-CL"/>
              <a:t>CONTEXTO PREVIO</a:t>
            </a:r>
            <a:br>
              <a:rPr lang="es-CL" sz="3200"/>
            </a:br>
            <a:r>
              <a:rPr lang="es-CL" sz="2800" b="0"/>
              <a:t>Diagnóstico 2018</a:t>
            </a:r>
            <a:endParaRPr lang="es-CL" sz="3200" b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479F73-1A80-4ED4-B796-02883676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3C59070-0BAA-4D8E-B2DD-3A90BEA983E1}"/>
              </a:ext>
            </a:extLst>
          </p:cNvPr>
          <p:cNvSpPr/>
          <p:nvPr/>
        </p:nvSpPr>
        <p:spPr>
          <a:xfrm>
            <a:off x="417250" y="1551611"/>
            <a:ext cx="5567914" cy="4527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38509E"/>
                </a:solidFill>
              </a:rPr>
              <a:t>1) Clientes Insatisfechos por Cuentas de Luz Caras</a:t>
            </a:r>
            <a:endParaRPr lang="en-US" sz="2000" b="1" dirty="0">
              <a:solidFill>
                <a:srgbClr val="38509E"/>
              </a:solidFill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582879A1-A137-49FE-9924-DDF81197809D}"/>
              </a:ext>
            </a:extLst>
          </p:cNvPr>
          <p:cNvSpPr txBox="1">
            <a:spLocks/>
          </p:cNvSpPr>
          <p:nvPr/>
        </p:nvSpPr>
        <p:spPr>
          <a:xfrm>
            <a:off x="353029" y="2013629"/>
            <a:ext cx="11460280" cy="185640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85000"/>
              <a:buFontTx/>
              <a:buBlip>
                <a:blip r:embed="rId3"/>
              </a:buBlip>
              <a:defRPr sz="24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2pPr>
            <a:lvl3pPr marL="990600" indent="-3048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q"/>
              <a:defRPr sz="20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3pPr>
            <a:lvl4pPr marL="1249363" indent="-258763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1800" dirty="0"/>
              <a:t>Los resultados de licitaciones de suministro con precios bajos no se han percibido aún en las cuentas de luz</a:t>
            </a:r>
            <a:endParaRPr lang="es-CL" sz="1800" dirty="0">
              <a:sym typeface="Wingdings" panose="05000000000000000000" pitchFamily="2" charset="2"/>
            </a:endParaRPr>
          </a:p>
          <a:p>
            <a:pPr lvl="1" algn="just">
              <a:lnSpc>
                <a:spcPct val="150000"/>
              </a:lnSpc>
            </a:pPr>
            <a:r>
              <a:rPr lang="es-CL" sz="1600" dirty="0">
                <a:sym typeface="Wingdings" panose="05000000000000000000" pitchFamily="2" charset="2"/>
              </a:rPr>
              <a:t>Familias aún pagan 95 USD/MWh</a:t>
            </a:r>
          </a:p>
          <a:p>
            <a:pPr lvl="1" algn="just">
              <a:lnSpc>
                <a:spcPct val="150000"/>
              </a:lnSpc>
            </a:pPr>
            <a:r>
              <a:rPr lang="es-CL" sz="1600" dirty="0">
                <a:sym typeface="Wingdings" panose="05000000000000000000" pitchFamily="2" charset="2"/>
              </a:rPr>
              <a:t>Esto se percibe de manera negativa considerando la gran cantidad de recursos renovables solares y eólicos de nuestro país</a:t>
            </a:r>
            <a:endParaRPr lang="es-CL" sz="1400" dirty="0"/>
          </a:p>
          <a:p>
            <a:pPr algn="just">
              <a:lnSpc>
                <a:spcPct val="150000"/>
              </a:lnSpc>
            </a:pPr>
            <a:r>
              <a:rPr lang="es-CL" sz="1800" dirty="0"/>
              <a:t>Otros cargos de las cuentas de luz siguen tendencias al alza </a:t>
            </a:r>
            <a:r>
              <a:rPr lang="es-CL" sz="1800" dirty="0">
                <a:sym typeface="Wingdings" panose="05000000000000000000" pitchFamily="2" charset="2"/>
              </a:rPr>
              <a:t></a:t>
            </a:r>
            <a:r>
              <a:rPr lang="es-CL" sz="1800" dirty="0"/>
              <a:t> </a:t>
            </a:r>
            <a:r>
              <a:rPr lang="es-CL" sz="1800" u="sng" dirty="0"/>
              <a:t>en el mediano plazo no hay disminuciones en la cuenta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C05C138-3788-44D9-82A3-247F8072E306}"/>
              </a:ext>
            </a:extLst>
          </p:cNvPr>
          <p:cNvSpPr/>
          <p:nvPr/>
        </p:nvSpPr>
        <p:spPr>
          <a:xfrm>
            <a:off x="417250" y="4065151"/>
            <a:ext cx="5567914" cy="4527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38509E"/>
                </a:solidFill>
              </a:rPr>
              <a:t>2) Mejorar la Seguridad y Calidad de Servicio</a:t>
            </a:r>
            <a:endParaRPr lang="en-US" sz="2000" b="1" dirty="0">
              <a:solidFill>
                <a:srgbClr val="38509E"/>
              </a:solidFill>
            </a:endParaRP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E5F76334-DD91-4828-BF10-E70898B5B6A4}"/>
              </a:ext>
            </a:extLst>
          </p:cNvPr>
          <p:cNvSpPr txBox="1">
            <a:spLocks/>
          </p:cNvSpPr>
          <p:nvPr/>
        </p:nvSpPr>
        <p:spPr>
          <a:xfrm>
            <a:off x="353029" y="4562181"/>
            <a:ext cx="11460280" cy="185640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85000"/>
              <a:buFontTx/>
              <a:buBlip>
                <a:blip r:embed="rId3"/>
              </a:buBlip>
              <a:defRPr sz="24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2pPr>
            <a:lvl3pPr marL="990600" indent="-3048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q"/>
              <a:defRPr sz="20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3pPr>
            <a:lvl4pPr marL="1249363" indent="-258763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1800" dirty="0"/>
              <a:t>La gente </a:t>
            </a:r>
            <a:r>
              <a:rPr lang="es-CL" sz="1800" dirty="0" err="1"/>
              <a:t>precibe</a:t>
            </a:r>
            <a:r>
              <a:rPr lang="es-CL" sz="1800" dirty="0"/>
              <a:t>: “tenemos una red de mala calidad que a la primera lluvia no resiste”</a:t>
            </a:r>
          </a:p>
          <a:p>
            <a:pPr lvl="1" algn="just">
              <a:lnSpc>
                <a:spcPct val="150000"/>
              </a:lnSpc>
            </a:pPr>
            <a:r>
              <a:rPr lang="es-CL" sz="1600" dirty="0"/>
              <a:t>Hoy tenemos en promedio más de 12 horas sin electricidad en el país </a:t>
            </a:r>
          </a:p>
          <a:p>
            <a:pPr lvl="2" algn="just">
              <a:lnSpc>
                <a:spcPct val="150000"/>
              </a:lnSpc>
            </a:pPr>
            <a:r>
              <a:rPr lang="es-CL" sz="1400" dirty="0">
                <a:sym typeface="Wingdings" panose="05000000000000000000" pitchFamily="2" charset="2"/>
              </a:rPr>
              <a:t>Tarapacá más de 60 horas</a:t>
            </a:r>
          </a:p>
          <a:p>
            <a:pPr lvl="2" algn="just">
              <a:lnSpc>
                <a:spcPct val="150000"/>
              </a:lnSpc>
            </a:pPr>
            <a:r>
              <a:rPr lang="es-CL" sz="1400" dirty="0">
                <a:sym typeface="Wingdings" panose="05000000000000000000" pitchFamily="2" charset="2"/>
              </a:rPr>
              <a:t>Araucanía más de 30 horas</a:t>
            </a:r>
          </a:p>
          <a:p>
            <a:pPr lvl="2" algn="just">
              <a:lnSpc>
                <a:spcPct val="150000"/>
              </a:lnSpc>
            </a:pP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66913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B38C-7D05-4165-8F03-C3106F61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 DE UNA NUEVA LEY </a:t>
            </a:r>
            <a:r>
              <a:rPr lang="es-CL"/>
              <a:t>DE DX</a:t>
            </a:r>
            <a:br>
              <a:rPr lang="es-CL"/>
            </a:br>
            <a:r>
              <a:rPr lang="es-CL" b="0"/>
              <a:t>Lineamientos 2018 </a:t>
            </a:r>
            <a:endParaRPr lang="es-CL" sz="32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479F73-1A80-4ED4-B796-02883676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0887B9-2621-44F3-9024-80EED4D506F0}"/>
              </a:ext>
            </a:extLst>
          </p:cNvPr>
          <p:cNvSpPr txBox="1"/>
          <p:nvPr/>
        </p:nvSpPr>
        <p:spPr>
          <a:xfrm>
            <a:off x="285752" y="2498088"/>
            <a:ext cx="5609285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Introducir más y nuevos espacios de competencia.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Mejorar la Seguridad y Calidad de Servicio, con el objeto de alcanzar mejores niveles de SAIDI y SAIFI y satisfacción de los usuarios.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Contar con un proceso y modelo remunerativo y tarifario que asegure la máxima eficiencia económica.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dirty="0"/>
              <a:t>Capturar beneficios asociados a innovación y nuevas tecnologías por parte de clientes finales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dirty="0"/>
              <a:t>Asegurar el correcto y transversal tratamiento de la información, resguardando confidencialidad</a:t>
            </a:r>
            <a:r>
              <a:rPr lang="es-ES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3771E4-485C-4047-B7A9-704F0657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129" y="2498088"/>
            <a:ext cx="5602867" cy="34778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842677-CC9B-46DC-BDAA-D43011CC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102" y="1761261"/>
            <a:ext cx="993123" cy="5623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B1C3F5-39EE-4ED6-9A1A-38C2CAA0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25" y="1689958"/>
            <a:ext cx="1730929" cy="7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5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D3746A-9EC6-4FF7-98E3-A269D8027C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CEDD5C-E748-4F05-9755-4293DD0FF0BD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7A5FE3-2965-45FF-BBEE-D6BF5879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136775"/>
            <a:ext cx="8722375" cy="1014401"/>
          </a:xfrm>
        </p:spPr>
        <p:txBody>
          <a:bodyPr/>
          <a:lstStyle/>
          <a:p>
            <a:r>
              <a:rPr lang="es-CL"/>
              <a:t>PUNTO DE INFLEXIÓN</a:t>
            </a:r>
            <a:br>
              <a:rPr lang="es-CL"/>
            </a:br>
            <a:r>
              <a:rPr lang="es-CL" b="0"/>
              <a:t>Crisis de los </a:t>
            </a:r>
            <a:r>
              <a:rPr lang="es-CL" sz="3200"/>
              <a:t>Medidores Inteligentes</a:t>
            </a:r>
            <a:endParaRPr lang="es-CL" sz="3200" dirty="0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6B079F22-EDC0-4EAF-BCF9-68B6D1BC63FC}"/>
              </a:ext>
            </a:extLst>
          </p:cNvPr>
          <p:cNvSpPr txBox="1">
            <a:spLocks/>
          </p:cNvSpPr>
          <p:nvPr/>
        </p:nvSpPr>
        <p:spPr>
          <a:xfrm>
            <a:off x="186356" y="1557806"/>
            <a:ext cx="11819287" cy="2435750"/>
          </a:xfrm>
          <a:prstGeom prst="rect">
            <a:avLst/>
          </a:prstGeom>
          <a:ln>
            <a:solidFill>
              <a:schemeClr val="accent4"/>
            </a:solidFill>
            <a:prstDash val="sysDot"/>
          </a:ln>
        </p:spPr>
        <p:txBody>
          <a:bodyPr/>
          <a:lstStyle>
            <a:lvl1pPr marL="261938" indent="-261938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85000"/>
              <a:buFontTx/>
              <a:buBlip>
                <a:blip r:embed="rId3"/>
              </a:buBlip>
              <a:defRPr sz="24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2pPr>
            <a:lvl3pPr marL="990600" indent="-3048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q"/>
              <a:defRPr sz="20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3pPr>
            <a:lvl4pPr marL="1249363" indent="-258763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850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1800" dirty="0"/>
              <a:t>La crisis de los medidores </a:t>
            </a:r>
            <a:r>
              <a:rPr lang="es-CL" sz="1800" b="1" dirty="0"/>
              <a:t>catalizó una serie de demandas ciudadanas</a:t>
            </a:r>
            <a:r>
              <a:rPr lang="es-CL" sz="1800" dirty="0"/>
              <a:t>: cuentas caras, sensación de abuso, falta de información y transparencia, dudas sobre la tecnología, etc. </a:t>
            </a:r>
          </a:p>
          <a:p>
            <a:pPr algn="just">
              <a:lnSpc>
                <a:spcPct val="150000"/>
              </a:lnSpc>
            </a:pPr>
            <a:r>
              <a:rPr lang="es-CL" sz="1800" dirty="0"/>
              <a:t>La gente quiere respuestas concretas, pero además necesita poder confiar en que las soluciones están pensadas realmente en su beneficio. </a:t>
            </a:r>
          </a:p>
          <a:p>
            <a:pPr algn="just">
              <a:lnSpc>
                <a:spcPct val="150000"/>
              </a:lnSpc>
            </a:pPr>
            <a:r>
              <a:rPr lang="es-CL" sz="1800" b="1" dirty="0"/>
              <a:t>Lo que esperan los chilenos es que le baje la cuenta de la luz y que no se corte a la primera lluvia (calidad).</a:t>
            </a:r>
            <a:r>
              <a:rPr lang="es-CL" sz="1800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CL" sz="1800" dirty="0"/>
          </a:p>
          <a:p>
            <a:pPr algn="just">
              <a:lnSpc>
                <a:spcPct val="150000"/>
              </a:lnSpc>
            </a:pPr>
            <a:endParaRPr lang="es-CL" sz="1800" dirty="0"/>
          </a:p>
          <a:p>
            <a:pPr algn="just">
              <a:lnSpc>
                <a:spcPct val="150000"/>
              </a:lnSpc>
            </a:pPr>
            <a:endParaRPr lang="es-CL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524D905-4960-4062-ABC1-1DBF0E4B07DA}"/>
              </a:ext>
            </a:extLst>
          </p:cNvPr>
          <p:cNvSpPr/>
          <p:nvPr/>
        </p:nvSpPr>
        <p:spPr>
          <a:xfrm>
            <a:off x="1135901" y="5637366"/>
            <a:ext cx="10064079" cy="830997"/>
          </a:xfrm>
          <a:custGeom>
            <a:avLst/>
            <a:gdLst>
              <a:gd name="connsiteX0" fmla="*/ 0 w 10064079"/>
              <a:gd name="connsiteY0" fmla="*/ 0 h 830997"/>
              <a:gd name="connsiteX1" fmla="*/ 692645 w 10064079"/>
              <a:gd name="connsiteY1" fmla="*/ 0 h 830997"/>
              <a:gd name="connsiteX2" fmla="*/ 1083369 w 10064079"/>
              <a:gd name="connsiteY2" fmla="*/ 0 h 830997"/>
              <a:gd name="connsiteX3" fmla="*/ 1373451 w 10064079"/>
              <a:gd name="connsiteY3" fmla="*/ 0 h 830997"/>
              <a:gd name="connsiteX4" fmla="*/ 1663533 w 10064079"/>
              <a:gd name="connsiteY4" fmla="*/ 0 h 830997"/>
              <a:gd name="connsiteX5" fmla="*/ 2356178 w 10064079"/>
              <a:gd name="connsiteY5" fmla="*/ 0 h 830997"/>
              <a:gd name="connsiteX6" fmla="*/ 2646261 w 10064079"/>
              <a:gd name="connsiteY6" fmla="*/ 0 h 830997"/>
              <a:gd name="connsiteX7" fmla="*/ 3137625 w 10064079"/>
              <a:gd name="connsiteY7" fmla="*/ 0 h 830997"/>
              <a:gd name="connsiteX8" fmla="*/ 3528348 w 10064079"/>
              <a:gd name="connsiteY8" fmla="*/ 0 h 830997"/>
              <a:gd name="connsiteX9" fmla="*/ 4120352 w 10064079"/>
              <a:gd name="connsiteY9" fmla="*/ 0 h 830997"/>
              <a:gd name="connsiteX10" fmla="*/ 4913639 w 10064079"/>
              <a:gd name="connsiteY10" fmla="*/ 0 h 830997"/>
              <a:gd name="connsiteX11" fmla="*/ 5304362 w 10064079"/>
              <a:gd name="connsiteY11" fmla="*/ 0 h 830997"/>
              <a:gd name="connsiteX12" fmla="*/ 5795725 w 10064079"/>
              <a:gd name="connsiteY12" fmla="*/ 0 h 830997"/>
              <a:gd name="connsiteX13" fmla="*/ 6186449 w 10064079"/>
              <a:gd name="connsiteY13" fmla="*/ 0 h 830997"/>
              <a:gd name="connsiteX14" fmla="*/ 6577172 w 10064079"/>
              <a:gd name="connsiteY14" fmla="*/ 0 h 830997"/>
              <a:gd name="connsiteX15" fmla="*/ 6867254 w 10064079"/>
              <a:gd name="connsiteY15" fmla="*/ 0 h 830997"/>
              <a:gd name="connsiteX16" fmla="*/ 7257977 w 10064079"/>
              <a:gd name="connsiteY16" fmla="*/ 0 h 830997"/>
              <a:gd name="connsiteX17" fmla="*/ 7648700 w 10064079"/>
              <a:gd name="connsiteY17" fmla="*/ 0 h 830997"/>
              <a:gd name="connsiteX18" fmla="*/ 8039423 w 10064079"/>
              <a:gd name="connsiteY18" fmla="*/ 0 h 830997"/>
              <a:gd name="connsiteX19" fmla="*/ 8329505 w 10064079"/>
              <a:gd name="connsiteY19" fmla="*/ 0 h 830997"/>
              <a:gd name="connsiteX20" fmla="*/ 9022151 w 10064079"/>
              <a:gd name="connsiteY20" fmla="*/ 0 h 830997"/>
              <a:gd name="connsiteX21" fmla="*/ 10064079 w 10064079"/>
              <a:gd name="connsiteY21" fmla="*/ 0 h 830997"/>
              <a:gd name="connsiteX22" fmla="*/ 10064079 w 10064079"/>
              <a:gd name="connsiteY22" fmla="*/ 390569 h 830997"/>
              <a:gd name="connsiteX23" fmla="*/ 10064079 w 10064079"/>
              <a:gd name="connsiteY23" fmla="*/ 830997 h 830997"/>
              <a:gd name="connsiteX24" fmla="*/ 9572715 w 10064079"/>
              <a:gd name="connsiteY24" fmla="*/ 830997 h 830997"/>
              <a:gd name="connsiteX25" fmla="*/ 9081351 w 10064079"/>
              <a:gd name="connsiteY25" fmla="*/ 830997 h 830997"/>
              <a:gd name="connsiteX26" fmla="*/ 8489347 w 10064079"/>
              <a:gd name="connsiteY26" fmla="*/ 830997 h 830997"/>
              <a:gd name="connsiteX27" fmla="*/ 7997983 w 10064079"/>
              <a:gd name="connsiteY27" fmla="*/ 830997 h 830997"/>
              <a:gd name="connsiteX28" fmla="*/ 7405978 w 10064079"/>
              <a:gd name="connsiteY28" fmla="*/ 830997 h 830997"/>
              <a:gd name="connsiteX29" fmla="*/ 7015255 w 10064079"/>
              <a:gd name="connsiteY29" fmla="*/ 830997 h 830997"/>
              <a:gd name="connsiteX30" fmla="*/ 6423250 w 10064079"/>
              <a:gd name="connsiteY30" fmla="*/ 830997 h 830997"/>
              <a:gd name="connsiteX31" fmla="*/ 5831246 w 10064079"/>
              <a:gd name="connsiteY31" fmla="*/ 830997 h 830997"/>
              <a:gd name="connsiteX32" fmla="*/ 5138600 w 10064079"/>
              <a:gd name="connsiteY32" fmla="*/ 830997 h 830997"/>
              <a:gd name="connsiteX33" fmla="*/ 4848518 w 10064079"/>
              <a:gd name="connsiteY33" fmla="*/ 830997 h 830997"/>
              <a:gd name="connsiteX34" fmla="*/ 4457795 w 10064079"/>
              <a:gd name="connsiteY34" fmla="*/ 830997 h 830997"/>
              <a:gd name="connsiteX35" fmla="*/ 3664509 w 10064079"/>
              <a:gd name="connsiteY35" fmla="*/ 830997 h 830997"/>
              <a:gd name="connsiteX36" fmla="*/ 3173145 w 10064079"/>
              <a:gd name="connsiteY36" fmla="*/ 830997 h 830997"/>
              <a:gd name="connsiteX37" fmla="*/ 2480499 w 10064079"/>
              <a:gd name="connsiteY37" fmla="*/ 830997 h 830997"/>
              <a:gd name="connsiteX38" fmla="*/ 2190417 w 10064079"/>
              <a:gd name="connsiteY38" fmla="*/ 830997 h 830997"/>
              <a:gd name="connsiteX39" fmla="*/ 1497772 w 10064079"/>
              <a:gd name="connsiteY39" fmla="*/ 830997 h 830997"/>
              <a:gd name="connsiteX40" fmla="*/ 1006408 w 10064079"/>
              <a:gd name="connsiteY40" fmla="*/ 830997 h 830997"/>
              <a:gd name="connsiteX41" fmla="*/ 515044 w 10064079"/>
              <a:gd name="connsiteY41" fmla="*/ 830997 h 830997"/>
              <a:gd name="connsiteX42" fmla="*/ 0 w 10064079"/>
              <a:gd name="connsiteY42" fmla="*/ 830997 h 830997"/>
              <a:gd name="connsiteX43" fmla="*/ 0 w 10064079"/>
              <a:gd name="connsiteY43" fmla="*/ 398879 h 830997"/>
              <a:gd name="connsiteX44" fmla="*/ 0 w 10064079"/>
              <a:gd name="connsiteY4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064079" h="830997" fill="none" extrusionOk="0">
                <a:moveTo>
                  <a:pt x="0" y="0"/>
                </a:moveTo>
                <a:cubicBezTo>
                  <a:pt x="301471" y="-13150"/>
                  <a:pt x="352268" y="12880"/>
                  <a:pt x="692645" y="0"/>
                </a:cubicBezTo>
                <a:cubicBezTo>
                  <a:pt x="1033023" y="-12880"/>
                  <a:pt x="970016" y="37178"/>
                  <a:pt x="1083369" y="0"/>
                </a:cubicBezTo>
                <a:cubicBezTo>
                  <a:pt x="1196722" y="-37178"/>
                  <a:pt x="1297519" y="16692"/>
                  <a:pt x="1373451" y="0"/>
                </a:cubicBezTo>
                <a:cubicBezTo>
                  <a:pt x="1449383" y="-16692"/>
                  <a:pt x="1527224" y="19966"/>
                  <a:pt x="1663533" y="0"/>
                </a:cubicBezTo>
                <a:cubicBezTo>
                  <a:pt x="1799842" y="-19966"/>
                  <a:pt x="2042356" y="38524"/>
                  <a:pt x="2356178" y="0"/>
                </a:cubicBezTo>
                <a:cubicBezTo>
                  <a:pt x="2670000" y="-38524"/>
                  <a:pt x="2503339" y="32445"/>
                  <a:pt x="2646261" y="0"/>
                </a:cubicBezTo>
                <a:cubicBezTo>
                  <a:pt x="2789183" y="-32445"/>
                  <a:pt x="2892379" y="29055"/>
                  <a:pt x="3137625" y="0"/>
                </a:cubicBezTo>
                <a:cubicBezTo>
                  <a:pt x="3382871" y="-29055"/>
                  <a:pt x="3381353" y="26862"/>
                  <a:pt x="3528348" y="0"/>
                </a:cubicBezTo>
                <a:cubicBezTo>
                  <a:pt x="3675343" y="-26862"/>
                  <a:pt x="3989520" y="53004"/>
                  <a:pt x="4120352" y="0"/>
                </a:cubicBezTo>
                <a:cubicBezTo>
                  <a:pt x="4251184" y="-53004"/>
                  <a:pt x="4660633" y="54925"/>
                  <a:pt x="4913639" y="0"/>
                </a:cubicBezTo>
                <a:cubicBezTo>
                  <a:pt x="5166645" y="-54925"/>
                  <a:pt x="5156598" y="33267"/>
                  <a:pt x="5304362" y="0"/>
                </a:cubicBezTo>
                <a:cubicBezTo>
                  <a:pt x="5452126" y="-33267"/>
                  <a:pt x="5580985" y="25621"/>
                  <a:pt x="5795725" y="0"/>
                </a:cubicBezTo>
                <a:cubicBezTo>
                  <a:pt x="6010465" y="-25621"/>
                  <a:pt x="6013134" y="9149"/>
                  <a:pt x="6186449" y="0"/>
                </a:cubicBezTo>
                <a:cubicBezTo>
                  <a:pt x="6359764" y="-9149"/>
                  <a:pt x="6428724" y="11939"/>
                  <a:pt x="6577172" y="0"/>
                </a:cubicBezTo>
                <a:cubicBezTo>
                  <a:pt x="6725620" y="-11939"/>
                  <a:pt x="6792089" y="28067"/>
                  <a:pt x="6867254" y="0"/>
                </a:cubicBezTo>
                <a:cubicBezTo>
                  <a:pt x="6942419" y="-28067"/>
                  <a:pt x="7163251" y="22529"/>
                  <a:pt x="7257977" y="0"/>
                </a:cubicBezTo>
                <a:cubicBezTo>
                  <a:pt x="7352703" y="-22529"/>
                  <a:pt x="7488351" y="34663"/>
                  <a:pt x="7648700" y="0"/>
                </a:cubicBezTo>
                <a:cubicBezTo>
                  <a:pt x="7809049" y="-34663"/>
                  <a:pt x="7955748" y="24177"/>
                  <a:pt x="8039423" y="0"/>
                </a:cubicBezTo>
                <a:cubicBezTo>
                  <a:pt x="8123098" y="-24177"/>
                  <a:pt x="8240607" y="24538"/>
                  <a:pt x="8329505" y="0"/>
                </a:cubicBezTo>
                <a:cubicBezTo>
                  <a:pt x="8418403" y="-24538"/>
                  <a:pt x="8881838" y="48654"/>
                  <a:pt x="9022151" y="0"/>
                </a:cubicBezTo>
                <a:cubicBezTo>
                  <a:pt x="9162464" y="-48654"/>
                  <a:pt x="9712048" y="58350"/>
                  <a:pt x="10064079" y="0"/>
                </a:cubicBezTo>
                <a:cubicBezTo>
                  <a:pt x="10071507" y="155287"/>
                  <a:pt x="10017590" y="212038"/>
                  <a:pt x="10064079" y="390569"/>
                </a:cubicBezTo>
                <a:cubicBezTo>
                  <a:pt x="10110568" y="569100"/>
                  <a:pt x="10034421" y="688961"/>
                  <a:pt x="10064079" y="830997"/>
                </a:cubicBezTo>
                <a:cubicBezTo>
                  <a:pt x="9963260" y="870815"/>
                  <a:pt x="9724926" y="800409"/>
                  <a:pt x="9572715" y="830997"/>
                </a:cubicBezTo>
                <a:cubicBezTo>
                  <a:pt x="9420504" y="861585"/>
                  <a:pt x="9275841" y="824527"/>
                  <a:pt x="9081351" y="830997"/>
                </a:cubicBezTo>
                <a:cubicBezTo>
                  <a:pt x="8886861" y="837467"/>
                  <a:pt x="8732355" y="801413"/>
                  <a:pt x="8489347" y="830997"/>
                </a:cubicBezTo>
                <a:cubicBezTo>
                  <a:pt x="8246339" y="860581"/>
                  <a:pt x="8146750" y="773338"/>
                  <a:pt x="7997983" y="830997"/>
                </a:cubicBezTo>
                <a:cubicBezTo>
                  <a:pt x="7849216" y="888656"/>
                  <a:pt x="7700314" y="801011"/>
                  <a:pt x="7405978" y="830997"/>
                </a:cubicBezTo>
                <a:cubicBezTo>
                  <a:pt x="7111642" y="860983"/>
                  <a:pt x="7110001" y="794202"/>
                  <a:pt x="7015255" y="830997"/>
                </a:cubicBezTo>
                <a:cubicBezTo>
                  <a:pt x="6920509" y="867792"/>
                  <a:pt x="6598262" y="827477"/>
                  <a:pt x="6423250" y="830997"/>
                </a:cubicBezTo>
                <a:cubicBezTo>
                  <a:pt x="6248238" y="834517"/>
                  <a:pt x="6006502" y="766510"/>
                  <a:pt x="5831246" y="830997"/>
                </a:cubicBezTo>
                <a:cubicBezTo>
                  <a:pt x="5655990" y="895484"/>
                  <a:pt x="5468287" y="765986"/>
                  <a:pt x="5138600" y="830997"/>
                </a:cubicBezTo>
                <a:cubicBezTo>
                  <a:pt x="4808913" y="896008"/>
                  <a:pt x="4981225" y="814841"/>
                  <a:pt x="4848518" y="830997"/>
                </a:cubicBezTo>
                <a:cubicBezTo>
                  <a:pt x="4715811" y="847153"/>
                  <a:pt x="4605235" y="787738"/>
                  <a:pt x="4457795" y="830997"/>
                </a:cubicBezTo>
                <a:cubicBezTo>
                  <a:pt x="4310355" y="874256"/>
                  <a:pt x="4014702" y="755147"/>
                  <a:pt x="3664509" y="830997"/>
                </a:cubicBezTo>
                <a:cubicBezTo>
                  <a:pt x="3314316" y="906847"/>
                  <a:pt x="3333019" y="804625"/>
                  <a:pt x="3173145" y="830997"/>
                </a:cubicBezTo>
                <a:cubicBezTo>
                  <a:pt x="3013271" y="857369"/>
                  <a:pt x="2778614" y="803188"/>
                  <a:pt x="2480499" y="830997"/>
                </a:cubicBezTo>
                <a:cubicBezTo>
                  <a:pt x="2182384" y="858806"/>
                  <a:pt x="2249755" y="829300"/>
                  <a:pt x="2190417" y="830997"/>
                </a:cubicBezTo>
                <a:cubicBezTo>
                  <a:pt x="2131079" y="832694"/>
                  <a:pt x="1740083" y="826395"/>
                  <a:pt x="1497772" y="830997"/>
                </a:cubicBezTo>
                <a:cubicBezTo>
                  <a:pt x="1255461" y="835599"/>
                  <a:pt x="1221533" y="824880"/>
                  <a:pt x="1006408" y="830997"/>
                </a:cubicBezTo>
                <a:cubicBezTo>
                  <a:pt x="791283" y="837114"/>
                  <a:pt x="630444" y="804110"/>
                  <a:pt x="515044" y="830997"/>
                </a:cubicBezTo>
                <a:cubicBezTo>
                  <a:pt x="399644" y="857884"/>
                  <a:pt x="237333" y="773399"/>
                  <a:pt x="0" y="830997"/>
                </a:cubicBezTo>
                <a:cubicBezTo>
                  <a:pt x="-6986" y="697260"/>
                  <a:pt x="43505" y="537800"/>
                  <a:pt x="0" y="398879"/>
                </a:cubicBezTo>
                <a:cubicBezTo>
                  <a:pt x="-43505" y="259958"/>
                  <a:pt x="4916" y="174525"/>
                  <a:pt x="0" y="0"/>
                </a:cubicBezTo>
                <a:close/>
              </a:path>
              <a:path w="10064079" h="830997" stroke="0" extrusionOk="0">
                <a:moveTo>
                  <a:pt x="0" y="0"/>
                </a:moveTo>
                <a:cubicBezTo>
                  <a:pt x="262397" y="-8071"/>
                  <a:pt x="422366" y="334"/>
                  <a:pt x="692645" y="0"/>
                </a:cubicBezTo>
                <a:cubicBezTo>
                  <a:pt x="962924" y="-334"/>
                  <a:pt x="1137439" y="55303"/>
                  <a:pt x="1485932" y="0"/>
                </a:cubicBezTo>
                <a:cubicBezTo>
                  <a:pt x="1834425" y="-55303"/>
                  <a:pt x="1677111" y="20645"/>
                  <a:pt x="1776014" y="0"/>
                </a:cubicBezTo>
                <a:cubicBezTo>
                  <a:pt x="1874917" y="-20645"/>
                  <a:pt x="2190048" y="79582"/>
                  <a:pt x="2569300" y="0"/>
                </a:cubicBezTo>
                <a:cubicBezTo>
                  <a:pt x="2948552" y="-79582"/>
                  <a:pt x="3136090" y="32648"/>
                  <a:pt x="3362586" y="0"/>
                </a:cubicBezTo>
                <a:cubicBezTo>
                  <a:pt x="3589082" y="-32648"/>
                  <a:pt x="3590642" y="25445"/>
                  <a:pt x="3652669" y="0"/>
                </a:cubicBezTo>
                <a:cubicBezTo>
                  <a:pt x="3714696" y="-25445"/>
                  <a:pt x="4005389" y="20699"/>
                  <a:pt x="4144033" y="0"/>
                </a:cubicBezTo>
                <a:cubicBezTo>
                  <a:pt x="4282677" y="-20699"/>
                  <a:pt x="4604197" y="50833"/>
                  <a:pt x="4736037" y="0"/>
                </a:cubicBezTo>
                <a:cubicBezTo>
                  <a:pt x="4867877" y="-50833"/>
                  <a:pt x="4949032" y="15237"/>
                  <a:pt x="5126760" y="0"/>
                </a:cubicBezTo>
                <a:cubicBezTo>
                  <a:pt x="5304488" y="-15237"/>
                  <a:pt x="5432556" y="28338"/>
                  <a:pt x="5618124" y="0"/>
                </a:cubicBezTo>
                <a:cubicBezTo>
                  <a:pt x="5803692" y="-28338"/>
                  <a:pt x="6117517" y="8712"/>
                  <a:pt x="6310770" y="0"/>
                </a:cubicBezTo>
                <a:cubicBezTo>
                  <a:pt x="6504023" y="-8712"/>
                  <a:pt x="6731935" y="26409"/>
                  <a:pt x="7104056" y="0"/>
                </a:cubicBezTo>
                <a:cubicBezTo>
                  <a:pt x="7476177" y="-26409"/>
                  <a:pt x="7404551" y="10079"/>
                  <a:pt x="7595420" y="0"/>
                </a:cubicBezTo>
                <a:cubicBezTo>
                  <a:pt x="7786289" y="-10079"/>
                  <a:pt x="7793209" y="2466"/>
                  <a:pt x="7986143" y="0"/>
                </a:cubicBezTo>
                <a:cubicBezTo>
                  <a:pt x="8179077" y="-2466"/>
                  <a:pt x="8261610" y="1003"/>
                  <a:pt x="8376866" y="0"/>
                </a:cubicBezTo>
                <a:cubicBezTo>
                  <a:pt x="8492122" y="-1003"/>
                  <a:pt x="8762790" y="23522"/>
                  <a:pt x="8968870" y="0"/>
                </a:cubicBezTo>
                <a:cubicBezTo>
                  <a:pt x="9174950" y="-23522"/>
                  <a:pt x="9187668" y="20929"/>
                  <a:pt x="9359593" y="0"/>
                </a:cubicBezTo>
                <a:cubicBezTo>
                  <a:pt x="9531518" y="-20929"/>
                  <a:pt x="9776324" y="69820"/>
                  <a:pt x="10064079" y="0"/>
                </a:cubicBezTo>
                <a:cubicBezTo>
                  <a:pt x="10082473" y="124932"/>
                  <a:pt x="10020822" y="282295"/>
                  <a:pt x="10064079" y="398879"/>
                </a:cubicBezTo>
                <a:cubicBezTo>
                  <a:pt x="10107336" y="515463"/>
                  <a:pt x="10062187" y="685824"/>
                  <a:pt x="10064079" y="830997"/>
                </a:cubicBezTo>
                <a:cubicBezTo>
                  <a:pt x="9933747" y="865236"/>
                  <a:pt x="9793850" y="817111"/>
                  <a:pt x="9673356" y="830997"/>
                </a:cubicBezTo>
                <a:cubicBezTo>
                  <a:pt x="9552862" y="844883"/>
                  <a:pt x="9304342" y="776308"/>
                  <a:pt x="8980710" y="830997"/>
                </a:cubicBezTo>
                <a:cubicBezTo>
                  <a:pt x="8657078" y="885686"/>
                  <a:pt x="8493828" y="783887"/>
                  <a:pt x="8187424" y="830997"/>
                </a:cubicBezTo>
                <a:cubicBezTo>
                  <a:pt x="7881020" y="878107"/>
                  <a:pt x="7750293" y="803813"/>
                  <a:pt x="7494779" y="830997"/>
                </a:cubicBezTo>
                <a:cubicBezTo>
                  <a:pt x="7239265" y="858181"/>
                  <a:pt x="7308766" y="812062"/>
                  <a:pt x="7204697" y="830997"/>
                </a:cubicBezTo>
                <a:cubicBezTo>
                  <a:pt x="7100628" y="849932"/>
                  <a:pt x="6986028" y="815658"/>
                  <a:pt x="6914614" y="830997"/>
                </a:cubicBezTo>
                <a:cubicBezTo>
                  <a:pt x="6843200" y="846336"/>
                  <a:pt x="6478783" y="743377"/>
                  <a:pt x="6121328" y="830997"/>
                </a:cubicBezTo>
                <a:cubicBezTo>
                  <a:pt x="5763873" y="918617"/>
                  <a:pt x="5707474" y="828598"/>
                  <a:pt x="5529323" y="830997"/>
                </a:cubicBezTo>
                <a:cubicBezTo>
                  <a:pt x="5351173" y="833396"/>
                  <a:pt x="5073597" y="801512"/>
                  <a:pt x="4937319" y="830997"/>
                </a:cubicBezTo>
                <a:cubicBezTo>
                  <a:pt x="4801041" y="860482"/>
                  <a:pt x="4385009" y="793591"/>
                  <a:pt x="4144033" y="830997"/>
                </a:cubicBezTo>
                <a:cubicBezTo>
                  <a:pt x="3903057" y="868403"/>
                  <a:pt x="3914774" y="786202"/>
                  <a:pt x="3753309" y="830997"/>
                </a:cubicBezTo>
                <a:cubicBezTo>
                  <a:pt x="3591844" y="875792"/>
                  <a:pt x="3326055" y="772625"/>
                  <a:pt x="3060664" y="830997"/>
                </a:cubicBezTo>
                <a:cubicBezTo>
                  <a:pt x="2795273" y="889369"/>
                  <a:pt x="2642164" y="787377"/>
                  <a:pt x="2468659" y="830997"/>
                </a:cubicBezTo>
                <a:cubicBezTo>
                  <a:pt x="2295155" y="874617"/>
                  <a:pt x="2151977" y="800957"/>
                  <a:pt x="1876655" y="830997"/>
                </a:cubicBezTo>
                <a:cubicBezTo>
                  <a:pt x="1601333" y="861037"/>
                  <a:pt x="1358881" y="779666"/>
                  <a:pt x="1184009" y="830997"/>
                </a:cubicBezTo>
                <a:cubicBezTo>
                  <a:pt x="1009137" y="882328"/>
                  <a:pt x="917434" y="809456"/>
                  <a:pt x="793286" y="830997"/>
                </a:cubicBezTo>
                <a:cubicBezTo>
                  <a:pt x="669138" y="852538"/>
                  <a:pt x="388453" y="801918"/>
                  <a:pt x="0" y="830997"/>
                </a:cubicBezTo>
                <a:cubicBezTo>
                  <a:pt x="-15224" y="749429"/>
                  <a:pt x="33822" y="578402"/>
                  <a:pt x="0" y="432118"/>
                </a:cubicBezTo>
                <a:cubicBezTo>
                  <a:pt x="-33822" y="285834"/>
                  <a:pt x="16559" y="188189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7441953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En este contexto, se presentó por el Gobierno una</a:t>
            </a:r>
            <a:r>
              <a:rPr lang="es-CL" sz="2400" b="1" dirty="0">
                <a:solidFill>
                  <a:schemeClr val="bg1"/>
                </a:solidFill>
              </a:rPr>
              <a:t> Ley Corta de Distribución</a:t>
            </a:r>
            <a:r>
              <a:rPr lang="es-CL" sz="2400" dirty="0">
                <a:solidFill>
                  <a:schemeClr val="bg1"/>
                </a:solidFill>
              </a:rPr>
              <a:t>, cuyo objeto principal es reducir la tasa de descuento de las distribuidoras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F0079B92-596C-4272-A9FD-DD02E51B8E44}"/>
              </a:ext>
            </a:extLst>
          </p:cNvPr>
          <p:cNvSpPr/>
          <p:nvPr/>
        </p:nvSpPr>
        <p:spPr>
          <a:xfrm>
            <a:off x="5894363" y="4128043"/>
            <a:ext cx="745588" cy="1329396"/>
          </a:xfrm>
          <a:prstGeom prst="down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8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385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1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9459E-7A64-4C05-93BB-EE433EA4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LEY CORTA</a:t>
            </a:r>
            <a:br>
              <a:rPr lang="es-CL"/>
            </a:br>
            <a:r>
              <a:rPr lang="es-CL" sz="3200"/>
              <a:t>Principales Aspectos</a:t>
            </a:r>
            <a:endParaRPr lang="es-C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4DB3191-76FD-44DD-9265-8073FC29F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1247-BCAE-47AC-B5E9-8884092DBE05}" type="slidenum">
              <a:rPr lang="es-CL" smtClean="0"/>
              <a:pPr/>
              <a:t>8</a:t>
            </a:fld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414561-5A9A-449D-BCAA-CF0285156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741" y="1328379"/>
            <a:ext cx="10687048" cy="5358313"/>
          </a:xfrm>
        </p:spPr>
        <p:txBody>
          <a:bodyPr/>
          <a:lstStyle/>
          <a:p>
            <a:r>
              <a:rPr lang="es-CL" sz="2400" b="1" dirty="0"/>
              <a:t>Proyecto de Ley Corta de Distribución</a:t>
            </a:r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r>
              <a:rPr lang="es-CL" sz="2000" dirty="0"/>
              <a:t>Determinación de una </a:t>
            </a:r>
            <a:r>
              <a:rPr lang="es-CL" sz="2000" b="1" dirty="0"/>
              <a:t>nueva tasa </a:t>
            </a:r>
            <a:r>
              <a:rPr lang="es-CL" sz="2000" dirty="0"/>
              <a:t>de actualización de las empresas </a:t>
            </a:r>
            <a:r>
              <a:rPr lang="es-CL" sz="2000" dirty="0">
                <a:sym typeface="Wingdings" panose="05000000000000000000" pitchFamily="2" charset="2"/>
              </a:rPr>
              <a:t> 6% - 8% después de impuesto.</a:t>
            </a:r>
            <a:endParaRPr lang="es-CL" sz="2000" dirty="0"/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endParaRPr lang="es-CL" sz="2000" dirty="0"/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r>
              <a:rPr lang="es-CL" sz="2000" dirty="0"/>
              <a:t>Fijación de un </a:t>
            </a:r>
            <a:r>
              <a:rPr lang="es-CL" sz="2000" b="1" dirty="0"/>
              <a:t>nuevo procedimiento </a:t>
            </a:r>
            <a:r>
              <a:rPr lang="es-CL" sz="2000" dirty="0"/>
              <a:t>para la realización de los estudios tarifarios en materia de distribución de energía eléctrica</a:t>
            </a:r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endParaRPr lang="es-CL" sz="2000" dirty="0"/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r>
              <a:rPr lang="es-CL" sz="2000" dirty="0"/>
              <a:t>Se incorpora </a:t>
            </a:r>
            <a:r>
              <a:rPr lang="es-CL" sz="2000" b="1" dirty="0"/>
              <a:t>participación ciudadana</a:t>
            </a:r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endParaRPr lang="es-CL" sz="2000" dirty="0"/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r>
              <a:rPr lang="es-CL" sz="2000" dirty="0"/>
              <a:t>Se incorpora </a:t>
            </a:r>
            <a:r>
              <a:rPr lang="es-CL" sz="2000" b="1" dirty="0"/>
              <a:t>Panel de Expertos</a:t>
            </a:r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endParaRPr lang="es-CL" sz="2000" dirty="0"/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r>
              <a:rPr lang="es-CL" sz="2000" dirty="0"/>
              <a:t>Tratamiento diferenciado a las </a:t>
            </a:r>
            <a:r>
              <a:rPr lang="es-CL" sz="2000" b="1" dirty="0"/>
              <a:t>Cooperativas Eléctricas</a:t>
            </a:r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endParaRPr lang="es-CL" sz="2000" dirty="0"/>
          </a:p>
          <a:p>
            <a:pPr marL="822325" lvl="1" indent="-457200">
              <a:lnSpc>
                <a:spcPct val="100000"/>
              </a:lnSpc>
              <a:buFont typeface="+mj-lt"/>
              <a:buAutoNum type="arabicPeriod"/>
            </a:pPr>
            <a:r>
              <a:rPr lang="es-CL" sz="2000" dirty="0"/>
              <a:t>Giro único</a:t>
            </a:r>
          </a:p>
          <a:p>
            <a:pPr marL="685800" lvl="2" indent="0">
              <a:buNone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91438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9C5D2-496D-4427-8FD4-02B5C841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593" y="2710994"/>
            <a:ext cx="3836889" cy="1325563"/>
          </a:xfrm>
        </p:spPr>
        <p:txBody>
          <a:bodyPr/>
          <a:lstStyle/>
          <a:p>
            <a:pPr algn="l"/>
            <a:r>
              <a:rPr lang="es-CL" dirty="0"/>
              <a:t>Proyecto de Ley </a:t>
            </a:r>
            <a:br>
              <a:rPr lang="es-CL" dirty="0"/>
            </a:br>
            <a:r>
              <a:rPr lang="es-CL" dirty="0"/>
              <a:t>y sus Impactos</a:t>
            </a:r>
          </a:p>
        </p:txBody>
      </p:sp>
    </p:spTree>
    <p:extLst>
      <p:ext uri="{BB962C8B-B14F-4D97-AF65-F5344CB8AC3E}">
        <p14:creationId xmlns:p14="http://schemas.microsoft.com/office/powerpoint/2010/main" val="3712592325"/>
      </p:ext>
    </p:extLst>
  </p:cSld>
  <p:clrMapOvr>
    <a:masterClrMapping/>
  </p:clrMapOvr>
</p:sld>
</file>

<file path=ppt/theme/theme1.xml><?xml version="1.0" encoding="utf-8"?>
<a:theme xmlns:a="http://schemas.openxmlformats.org/drawingml/2006/main" name="Valgest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38509E"/>
          </a:solidFill>
        </a:ln>
      </a:spPr>
      <a:bodyPr rtlCol="0" anchor="ctr"/>
      <a:lstStyle>
        <a:defPPr algn="ctr">
          <a:defRPr sz="1100" dirty="0">
            <a:solidFill>
              <a:srgbClr val="38509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60000"/>
              <a:lumOff val="4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>
            <a:solidFill>
              <a:srgbClr val="38509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lgesta" id="{9C112D96-D627-4C23-995A-AEE251D1FAD6}" vid="{BEA9E51F-AD03-4361-A0A7-BDB60AA607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Presentaciones con portada</Template>
  <TotalTime>10830</TotalTime>
  <Words>1309</Words>
  <Application>Microsoft Office PowerPoint</Application>
  <PresentationFormat>Panorámica</PresentationFormat>
  <Paragraphs>135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Valgesta</vt:lpstr>
      <vt:lpstr>Ley Corta de Distribución</vt:lpstr>
      <vt:lpstr>Contenidos</vt:lpstr>
      <vt:lpstr>Contextualización de la Distribución Eléctrica</vt:lpstr>
      <vt:lpstr>CONTEXTO PREVIO Diagnóstico 2018 - Siete Ejes Principales  </vt:lpstr>
      <vt:lpstr>CONTEXTO PREVIO Diagnóstico 2018</vt:lpstr>
      <vt:lpstr>OBJETIVOS DE UNA NUEVA LEY DE DX Lineamientos 2018 </vt:lpstr>
      <vt:lpstr>PUNTO DE INFLEXIÓN Crisis de los Medidores Inteligentes</vt:lpstr>
      <vt:lpstr>LEY CORTA Principales Aspectos</vt:lpstr>
      <vt:lpstr>Proyecto de Ley  y sus Impactos</vt:lpstr>
      <vt:lpstr>Ley Corta ¿Cómo se hace cargo de los desafíos?</vt:lpstr>
      <vt:lpstr>Reducción de cuentas Composición boleta final</vt:lpstr>
      <vt:lpstr>Reducción de cuentas Composición boleta final</vt:lpstr>
      <vt:lpstr>Reducción de cuentas Efecto Precio Nudo Promedio (PNP)</vt:lpstr>
      <vt:lpstr>Desafíos Pendientes</vt:lpstr>
      <vt:lpstr> DESAFÍOS PENDIENTES</vt:lpstr>
      <vt:lpstr> DESAFÍOS PENDIENTES Reducción de las cuentas de luz</vt:lpstr>
      <vt:lpstr> DESAFÍOS PENDIENTES Reducción de las cuentas de luz</vt:lpstr>
      <vt:lpstr> DESAFÍOS PENDIENTES Seguridad y Calidad del Servicio</vt:lpstr>
      <vt:lpstr> DESAFÍOS PENDIENTES Plazos y urgencias</vt:lpstr>
      <vt:lpstr>Análisis Ley Corta de Distribución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ETR para empresas sanitarias</dc:title>
  <dc:creator>Valgesta</dc:creator>
  <cp:lastModifiedBy>PSAGREDO</cp:lastModifiedBy>
  <cp:revision>608</cp:revision>
  <cp:lastPrinted>2019-09-25T13:13:40Z</cp:lastPrinted>
  <dcterms:created xsi:type="dcterms:W3CDTF">2019-03-05T19:45:32Z</dcterms:created>
  <dcterms:modified xsi:type="dcterms:W3CDTF">2019-09-25T13:30:30Z</dcterms:modified>
</cp:coreProperties>
</file>